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0" r:id="rId2"/>
  </p:sldMasterIdLst>
  <p:sldIdLst>
    <p:sldId id="290" r:id="rId3"/>
    <p:sldId id="262" r:id="rId4"/>
    <p:sldId id="263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397642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12862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1248986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01657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0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3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9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01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5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1386878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11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44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5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7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332832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308314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330513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170315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29864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89579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53041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116583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2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7" y="528886"/>
            <a:ext cx="8629650" cy="4100264"/>
            <a:chOff x="0" y="0"/>
            <a:chExt cx="4545659" cy="2159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159810"/>
            </a:xfrm>
            <a:custGeom>
              <a:avLst/>
              <a:gdLst/>
              <a:ahLst/>
              <a:cxnLst/>
              <a:rect l="l" t="t" r="r" b="b"/>
              <a:pathLst>
                <a:path w="4545659" h="2159810">
                  <a:moveTo>
                    <a:pt x="0" y="0"/>
                  </a:moveTo>
                  <a:lnTo>
                    <a:pt x="4545659" y="0"/>
                  </a:lnTo>
                  <a:lnTo>
                    <a:pt x="4545659" y="2159810"/>
                  </a:lnTo>
                  <a:lnTo>
                    <a:pt x="0" y="21598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6738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545659" cy="222648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638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4077274" y="3026825"/>
            <a:ext cx="4583190" cy="1624949"/>
          </a:xfrm>
          <a:custGeom>
            <a:avLst/>
            <a:gdLst/>
            <a:ahLst/>
            <a:cxnLst/>
            <a:rect l="l" t="t" r="r" b="b"/>
            <a:pathLst>
              <a:path w="9166379" h="3249898">
                <a:moveTo>
                  <a:pt x="9166379" y="0"/>
                </a:moveTo>
                <a:lnTo>
                  <a:pt x="0" y="0"/>
                </a:lnTo>
                <a:lnTo>
                  <a:pt x="0" y="3249898"/>
                </a:lnTo>
                <a:lnTo>
                  <a:pt x="9166379" y="3249898"/>
                </a:lnTo>
                <a:lnTo>
                  <a:pt x="9166379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0"/>
            <a:ext cx="2333870" cy="5142480"/>
            <a:chOff x="0" y="0"/>
            <a:chExt cx="1229363" cy="2708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9363" cy="2708796"/>
            </a:xfrm>
            <a:custGeom>
              <a:avLst/>
              <a:gdLst/>
              <a:ahLst/>
              <a:cxnLst/>
              <a:rect l="l" t="t" r="r" b="b"/>
              <a:pathLst>
                <a:path w="1229363" h="2708796">
                  <a:moveTo>
                    <a:pt x="0" y="0"/>
                  </a:moveTo>
                  <a:lnTo>
                    <a:pt x="1229363" y="0"/>
                  </a:lnTo>
                  <a:lnTo>
                    <a:pt x="1229363" y="2708796"/>
                  </a:lnTo>
                  <a:lnTo>
                    <a:pt x="0" y="2708796"/>
                  </a:lnTo>
                  <a:close/>
                </a:path>
              </a:pathLst>
            </a:custGeom>
            <a:solidFill>
              <a:srgbClr val="0673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229363" cy="277547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638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0729" y="922669"/>
            <a:ext cx="3297142" cy="329714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638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0639" y="1032476"/>
            <a:ext cx="3077528" cy="3077528"/>
            <a:chOff x="0" y="0"/>
            <a:chExt cx="8206740" cy="8206740"/>
          </a:xfrm>
        </p:grpSpPr>
        <p:sp>
          <p:nvSpPr>
            <p:cNvPr id="13" name="Freeform 13"/>
            <p:cNvSpPr/>
            <p:nvPr/>
          </p:nvSpPr>
          <p:spPr>
            <a:xfrm>
              <a:off x="19050" y="19050"/>
              <a:ext cx="8168640" cy="8168640"/>
            </a:xfrm>
            <a:custGeom>
              <a:avLst/>
              <a:gdLst/>
              <a:ahLst/>
              <a:cxnLst/>
              <a:rect l="l" t="t" r="r" b="b"/>
              <a:pathLst>
                <a:path w="8168640" h="8168640">
                  <a:moveTo>
                    <a:pt x="0" y="4084320"/>
                  </a:moveTo>
                  <a:cubicBezTo>
                    <a:pt x="0" y="1828673"/>
                    <a:pt x="1828673" y="0"/>
                    <a:pt x="4084320" y="0"/>
                  </a:cubicBezTo>
                  <a:cubicBezTo>
                    <a:pt x="6339967" y="0"/>
                    <a:pt x="8168640" y="1828673"/>
                    <a:pt x="8168640" y="4084320"/>
                  </a:cubicBezTo>
                  <a:cubicBezTo>
                    <a:pt x="8168640" y="6339967"/>
                    <a:pt x="6339967" y="8168640"/>
                    <a:pt x="4084320" y="8168640"/>
                  </a:cubicBezTo>
                  <a:cubicBezTo>
                    <a:pt x="1828673" y="8168640"/>
                    <a:pt x="0" y="6339967"/>
                    <a:pt x="0" y="4084320"/>
                  </a:cubicBezTo>
                  <a:close/>
                </a:path>
              </a:pathLst>
            </a:custGeom>
            <a:blipFill>
              <a:blip r:embed="rId4"/>
              <a:stretch>
                <a:fillRect l="-3833" r="-3833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8206740" cy="8206740"/>
            </a:xfrm>
            <a:custGeom>
              <a:avLst/>
              <a:gdLst/>
              <a:ahLst/>
              <a:cxnLst/>
              <a:rect l="l" t="t" r="r" b="b"/>
              <a:pathLst>
                <a:path w="8206740" h="8206740">
                  <a:moveTo>
                    <a:pt x="0" y="4103370"/>
                  </a:moveTo>
                  <a:cubicBezTo>
                    <a:pt x="0" y="1837182"/>
                    <a:pt x="1837182" y="0"/>
                    <a:pt x="4103370" y="0"/>
                  </a:cubicBezTo>
                  <a:lnTo>
                    <a:pt x="4103370" y="19050"/>
                  </a:lnTo>
                  <a:lnTo>
                    <a:pt x="4103370" y="0"/>
                  </a:lnTo>
                  <a:cubicBezTo>
                    <a:pt x="6369558" y="0"/>
                    <a:pt x="8206740" y="1837182"/>
                    <a:pt x="8206740" y="4103370"/>
                  </a:cubicBezTo>
                  <a:lnTo>
                    <a:pt x="8187690" y="4103370"/>
                  </a:lnTo>
                  <a:lnTo>
                    <a:pt x="8206740" y="4103370"/>
                  </a:lnTo>
                  <a:cubicBezTo>
                    <a:pt x="8206740" y="6369558"/>
                    <a:pt x="6369558" y="8206740"/>
                    <a:pt x="4103370" y="8206740"/>
                  </a:cubicBezTo>
                  <a:lnTo>
                    <a:pt x="4103370" y="8187690"/>
                  </a:lnTo>
                  <a:lnTo>
                    <a:pt x="4103370" y="8206740"/>
                  </a:lnTo>
                  <a:cubicBezTo>
                    <a:pt x="1837182" y="8206740"/>
                    <a:pt x="0" y="6369558"/>
                    <a:pt x="0" y="4103370"/>
                  </a:cubicBezTo>
                  <a:lnTo>
                    <a:pt x="19050" y="4103370"/>
                  </a:lnTo>
                  <a:lnTo>
                    <a:pt x="38100" y="4103370"/>
                  </a:lnTo>
                  <a:lnTo>
                    <a:pt x="19050" y="4103370"/>
                  </a:lnTo>
                  <a:lnTo>
                    <a:pt x="0" y="4103370"/>
                  </a:lnTo>
                  <a:moveTo>
                    <a:pt x="38100" y="4103370"/>
                  </a:moveTo>
                  <a:cubicBezTo>
                    <a:pt x="38100" y="4113911"/>
                    <a:pt x="29591" y="4122420"/>
                    <a:pt x="19050" y="4122420"/>
                  </a:cubicBezTo>
                  <a:cubicBezTo>
                    <a:pt x="8509" y="4122420"/>
                    <a:pt x="0" y="4113911"/>
                    <a:pt x="0" y="4103370"/>
                  </a:cubicBezTo>
                  <a:cubicBezTo>
                    <a:pt x="0" y="4092829"/>
                    <a:pt x="8509" y="4084320"/>
                    <a:pt x="19050" y="4084320"/>
                  </a:cubicBezTo>
                  <a:cubicBezTo>
                    <a:pt x="29591" y="4084320"/>
                    <a:pt x="38100" y="4092829"/>
                    <a:pt x="38100" y="4103370"/>
                  </a:cubicBezTo>
                  <a:cubicBezTo>
                    <a:pt x="38100" y="6348603"/>
                    <a:pt x="1858137" y="8168640"/>
                    <a:pt x="4103370" y="8168640"/>
                  </a:cubicBezTo>
                  <a:cubicBezTo>
                    <a:pt x="6348603" y="8168640"/>
                    <a:pt x="8168640" y="6348603"/>
                    <a:pt x="8168640" y="4103370"/>
                  </a:cubicBezTo>
                  <a:cubicBezTo>
                    <a:pt x="8168640" y="1858137"/>
                    <a:pt x="6348603" y="38100"/>
                    <a:pt x="4103370" y="38100"/>
                  </a:cubicBezTo>
                  <a:lnTo>
                    <a:pt x="4103370" y="19050"/>
                  </a:lnTo>
                  <a:lnTo>
                    <a:pt x="4103370" y="38100"/>
                  </a:lnTo>
                  <a:cubicBezTo>
                    <a:pt x="1858137" y="38100"/>
                    <a:pt x="38100" y="1858137"/>
                    <a:pt x="38100" y="4103370"/>
                  </a:cubicBezTo>
                  <a:close/>
                </a:path>
              </a:pathLst>
            </a:custGeom>
            <a:solidFill>
              <a:srgbClr val="067386">
                <a:alpha val="6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079992" y="3262707"/>
            <a:ext cx="1691343" cy="264474"/>
            <a:chOff x="0" y="0"/>
            <a:chExt cx="4510247" cy="70526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260355"/>
              <a:ext cx="184553" cy="184553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67386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638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68192" y="0"/>
              <a:ext cx="4042055" cy="705263"/>
              <a:chOff x="0" y="0"/>
              <a:chExt cx="798431" cy="13931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98431" cy="139311"/>
              </a:xfrm>
              <a:custGeom>
                <a:avLst/>
                <a:gdLst/>
                <a:ahLst/>
                <a:cxnLst/>
                <a:rect l="l" t="t" r="r" b="b"/>
                <a:pathLst>
                  <a:path w="798431" h="139311">
                    <a:moveTo>
                      <a:pt x="69656" y="0"/>
                    </a:moveTo>
                    <a:lnTo>
                      <a:pt x="728775" y="0"/>
                    </a:lnTo>
                    <a:cubicBezTo>
                      <a:pt x="767245" y="0"/>
                      <a:pt x="798431" y="31186"/>
                      <a:pt x="798431" y="69656"/>
                    </a:cubicBezTo>
                    <a:lnTo>
                      <a:pt x="798431" y="69656"/>
                    </a:lnTo>
                    <a:cubicBezTo>
                      <a:pt x="798431" y="88129"/>
                      <a:pt x="791092" y="105847"/>
                      <a:pt x="778029" y="118910"/>
                    </a:cubicBezTo>
                    <a:cubicBezTo>
                      <a:pt x="764966" y="131973"/>
                      <a:pt x="747249" y="139311"/>
                      <a:pt x="728775" y="139311"/>
                    </a:cubicBezTo>
                    <a:lnTo>
                      <a:pt x="69656" y="139311"/>
                    </a:lnTo>
                    <a:cubicBezTo>
                      <a:pt x="31186" y="139311"/>
                      <a:pt x="0" y="108125"/>
                      <a:pt x="0" y="69656"/>
                    </a:cubicBezTo>
                    <a:lnTo>
                      <a:pt x="0" y="69656"/>
                    </a:lnTo>
                    <a:cubicBezTo>
                      <a:pt x="0" y="31186"/>
                      <a:pt x="31186" y="0"/>
                      <a:pt x="6965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67386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66675"/>
                <a:ext cx="798431" cy="205986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638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992072" y="111405"/>
              <a:ext cx="2994295" cy="478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1440"/>
                </a:lnSpc>
              </a:pPr>
              <a:r>
                <a:rPr lang="zh-CN" altLang="en-US" sz="1400" spc="98" dirty="0">
                  <a:solidFill>
                    <a:srgbClr val="067386">
                      <a:alpha val="89804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万童</a:t>
              </a:r>
            </a:p>
          </p:txBody>
        </p:sp>
      </p:grpSp>
      <p:sp>
        <p:nvSpPr>
          <p:cNvPr id="27" name="AutoShape 27"/>
          <p:cNvSpPr/>
          <p:nvPr/>
        </p:nvSpPr>
        <p:spPr>
          <a:xfrm>
            <a:off x="4255564" y="2914650"/>
            <a:ext cx="1724874" cy="0"/>
          </a:xfrm>
          <a:prstGeom prst="line">
            <a:avLst/>
          </a:prstGeom>
          <a:ln w="38100" cap="flat">
            <a:solidFill>
              <a:srgbClr val="0673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>
            <a:off x="7628412" y="3107632"/>
            <a:ext cx="1720070" cy="2240400"/>
          </a:xfrm>
          <a:custGeom>
            <a:avLst/>
            <a:gdLst/>
            <a:ahLst/>
            <a:cxnLst/>
            <a:rect l="l" t="t" r="r" b="b"/>
            <a:pathLst>
              <a:path w="3440140" h="4480799">
                <a:moveTo>
                  <a:pt x="0" y="0"/>
                </a:moveTo>
                <a:lnTo>
                  <a:pt x="3440140" y="0"/>
                </a:lnTo>
                <a:lnTo>
                  <a:pt x="3440140" y="4480799"/>
                </a:lnTo>
                <a:lnTo>
                  <a:pt x="0" y="44807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046461" y="1074590"/>
            <a:ext cx="421200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4800"/>
              </a:lnSpc>
            </a:pPr>
            <a:r>
              <a:rPr lang="zh-CN" altLang="en-US" sz="4000" dirty="0">
                <a:solidFill>
                  <a:srgbClr val="067386"/>
                </a:solidFill>
                <a:latin typeface="Calibri"/>
                <a:ea typeface="阿里巴巴普惠体 Heavy" panose="00020600040101010101" charset="-122"/>
              </a:rPr>
              <a:t>芯火燎原</a:t>
            </a:r>
            <a:endParaRPr lang="en-US" sz="4000" dirty="0">
              <a:solidFill>
                <a:srgbClr val="067386"/>
              </a:solidFill>
              <a:latin typeface="Calibri"/>
              <a:ea typeface="阿里巴巴普惠体 Heavy" panose="00020600040101010101" charset="-122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72000" y="1956702"/>
            <a:ext cx="44921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200"/>
              </a:lnSpc>
            </a:pPr>
            <a:r>
              <a:rPr lang="zh-CN" altLang="en-US" sz="2200" b="1" spc="250" dirty="0">
                <a:solidFill>
                  <a:srgbClr val="4BACC6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数字</a:t>
            </a:r>
            <a:r>
              <a:rPr lang="en-US" altLang="zh-CN" sz="2200" b="1" spc="250" dirty="0">
                <a:solidFill>
                  <a:srgbClr val="4BACC6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IC</a:t>
            </a:r>
            <a:endParaRPr lang="en-US" sz="2200" b="1" spc="250" dirty="0">
              <a:solidFill>
                <a:srgbClr val="4BACC6">
                  <a:lumMod val="7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046461" y="3903418"/>
            <a:ext cx="3378348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050"/>
              </a:lnSpc>
            </a:pPr>
            <a:r>
              <a:rPr lang="en-US" sz="700" spc="140">
                <a:solidFill>
                  <a:srgbClr val="067386"/>
                </a:solidFill>
                <a:latin typeface="Arimo" panose="020B0604020202020204"/>
              </a:rPr>
              <a:t>Lorem ipsum dolor sit amet, consectetuer adipiscing elit. Maecenas  porttitor congue massa. Fusce posuere, magna sed pulvinar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18745" y="2585602"/>
            <a:ext cx="189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1600" dirty="0" smtClean="0">
                <a:solidFill>
                  <a:srgbClr val="4BACC6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Verilog</a:t>
            </a:r>
            <a:r>
              <a:rPr lang="zh-CN" altLang="en-US" sz="1600" dirty="0">
                <a:solidFill>
                  <a:srgbClr val="4BACC6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</a:t>
            </a:r>
            <a:r>
              <a:rPr lang="zh-CN" altLang="en-US" sz="1600" dirty="0" smtClean="0">
                <a:solidFill>
                  <a:srgbClr val="4BACC6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础</a:t>
            </a:r>
            <a:r>
              <a:rPr lang="en-US" altLang="zh-CN" sz="1600" dirty="0" smtClean="0">
                <a:solidFill>
                  <a:srgbClr val="4BACC6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1600" dirty="0">
              <a:solidFill>
                <a:srgbClr val="4BACC6">
                  <a:lumMod val="7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10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784" y="163019"/>
            <a:ext cx="7804150" cy="435737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15" dirty="0">
                <a:latin typeface="Microsoft YaHei"/>
                <a:cs typeface="Microsoft YaHei"/>
              </a:rPr>
              <a:t>运算符按所带操作数的个数分类：</a:t>
            </a:r>
            <a:endParaRPr sz="140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840"/>
              </a:spcBef>
              <a:buChar char="•"/>
              <a:tabLst>
                <a:tab pos="141605" algn="l"/>
              </a:tabLst>
            </a:pPr>
            <a:r>
              <a:rPr sz="1400" spc="-20" dirty="0">
                <a:latin typeface="Microsoft YaHei"/>
                <a:cs typeface="Microsoft YaHei"/>
              </a:rPr>
              <a:t>单目运算符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双目运算符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三目运算符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1400" spc="-10" dirty="0">
                <a:latin typeface="Microsoft YaHei"/>
                <a:cs typeface="Microsoft YaHei"/>
              </a:rPr>
              <a:t>运算符按功能分类：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算数运算符：加、减、乘、除、取余（+、-、*</a:t>
            </a:r>
            <a:r>
              <a:rPr sz="1400" spc="-15" dirty="0">
                <a:latin typeface="Microsoft YaHei"/>
                <a:cs typeface="Microsoft YaHei"/>
              </a:rPr>
              <a:t>、/、%</a:t>
            </a:r>
            <a:r>
              <a:rPr sz="1400" spc="-25" dirty="0">
                <a:latin typeface="Microsoft YaHei"/>
                <a:cs typeface="Microsoft YaHei"/>
              </a:rPr>
              <a:t>）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5" dirty="0">
                <a:latin typeface="Microsoft YaHei"/>
                <a:cs typeface="Microsoft YaHei"/>
              </a:rPr>
              <a:t>逻辑运算符：与、或、非</a:t>
            </a:r>
            <a:r>
              <a:rPr sz="1400" spc="-10" dirty="0">
                <a:latin typeface="Microsoft YaHei"/>
                <a:cs typeface="Microsoft YaHei"/>
              </a:rPr>
              <a:t>（&amp;&amp;</a:t>
            </a:r>
            <a:r>
              <a:rPr sz="1400" spc="-15" dirty="0">
                <a:latin typeface="Microsoft YaHei"/>
                <a:cs typeface="Microsoft YaHei"/>
              </a:rPr>
              <a:t>、</a:t>
            </a:r>
            <a:r>
              <a:rPr sz="1400" spc="-10" dirty="0">
                <a:latin typeface="Microsoft YaHei"/>
                <a:cs typeface="Microsoft YaHei"/>
              </a:rPr>
              <a:t>||</a:t>
            </a:r>
            <a:r>
              <a:rPr sz="1400" spc="-15" dirty="0">
                <a:latin typeface="Microsoft YaHei"/>
                <a:cs typeface="Microsoft YaHei"/>
              </a:rPr>
              <a:t>、!</a:t>
            </a:r>
            <a:r>
              <a:rPr sz="1400" spc="-25" dirty="0">
                <a:latin typeface="Microsoft YaHei"/>
                <a:cs typeface="Microsoft YaHei"/>
              </a:rPr>
              <a:t>）</a:t>
            </a:r>
            <a:endParaRPr sz="140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840"/>
              </a:spcBef>
              <a:buChar char="•"/>
              <a:tabLst>
                <a:tab pos="141605" algn="l"/>
              </a:tabLst>
            </a:pPr>
            <a:r>
              <a:rPr sz="1400" spc="-15" dirty="0">
                <a:latin typeface="Microsoft YaHei"/>
                <a:cs typeface="Microsoft YaHei"/>
              </a:rPr>
              <a:t>位运算符 ：按位与、按位或、按位非、按位异或、按位同或</a:t>
            </a:r>
            <a:r>
              <a:rPr sz="1400" spc="-20" dirty="0">
                <a:latin typeface="Microsoft YaHei"/>
                <a:cs typeface="Microsoft YaHei"/>
              </a:rPr>
              <a:t>（&amp;</a:t>
            </a:r>
            <a:r>
              <a:rPr sz="1400" spc="-5" dirty="0">
                <a:latin typeface="Microsoft YaHei"/>
                <a:cs typeface="Microsoft YaHei"/>
              </a:rPr>
              <a:t>、 </a:t>
            </a:r>
            <a:r>
              <a:rPr sz="1400" spc="-10" dirty="0">
                <a:latin typeface="Microsoft YaHei"/>
                <a:cs typeface="Microsoft YaHei"/>
              </a:rPr>
              <a:t>|</a:t>
            </a:r>
            <a:r>
              <a:rPr sz="1400" spc="15" dirty="0">
                <a:latin typeface="Microsoft YaHei"/>
                <a:cs typeface="Microsoft YaHei"/>
              </a:rPr>
              <a:t>、 </a:t>
            </a:r>
            <a:r>
              <a:rPr sz="1400" dirty="0">
                <a:latin typeface="Microsoft YaHei"/>
                <a:cs typeface="Microsoft YaHei"/>
              </a:rPr>
              <a:t>~</a:t>
            </a:r>
            <a:r>
              <a:rPr sz="1400" spc="-10" dirty="0">
                <a:latin typeface="Microsoft YaHei"/>
                <a:cs typeface="Microsoft YaHei"/>
              </a:rPr>
              <a:t>、</a:t>
            </a:r>
            <a:r>
              <a:rPr sz="1400" dirty="0">
                <a:latin typeface="Microsoft YaHei"/>
                <a:cs typeface="Microsoft YaHei"/>
              </a:rPr>
              <a:t>^</a:t>
            </a:r>
            <a:r>
              <a:rPr sz="1400" spc="-10" dirty="0">
                <a:latin typeface="Microsoft YaHei"/>
                <a:cs typeface="Microsoft YaHei"/>
              </a:rPr>
              <a:t>、</a:t>
            </a:r>
            <a:r>
              <a:rPr sz="1400" spc="-20" dirty="0">
                <a:latin typeface="Microsoft YaHei"/>
                <a:cs typeface="Microsoft YaHei"/>
              </a:rPr>
              <a:t>~^）；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5" dirty="0">
                <a:latin typeface="Microsoft YaHei"/>
                <a:cs typeface="Microsoft YaHei"/>
              </a:rPr>
              <a:t>关系运算符：大于、小于、等于、不等于、大于等于、小于等于</a:t>
            </a:r>
            <a:r>
              <a:rPr sz="1400" spc="-10" dirty="0">
                <a:latin typeface="Microsoft YaHei"/>
                <a:cs typeface="Microsoft YaHei"/>
              </a:rPr>
              <a:t>（</a:t>
            </a:r>
            <a:r>
              <a:rPr sz="1400" spc="-20" dirty="0">
                <a:latin typeface="Microsoft YaHei"/>
                <a:cs typeface="Microsoft YaHei"/>
              </a:rPr>
              <a:t>&gt;、&lt;、==、!=、&gt;=、&lt;=）；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缩位运算符：与、 与非、 或、或非、异或、同或（&amp;</a:t>
            </a:r>
            <a:r>
              <a:rPr sz="1400" dirty="0">
                <a:latin typeface="Microsoft YaHei"/>
                <a:cs typeface="Microsoft YaHei"/>
              </a:rPr>
              <a:t>、</a:t>
            </a:r>
            <a:r>
              <a:rPr sz="1400" spc="-10" dirty="0">
                <a:latin typeface="Microsoft YaHei"/>
                <a:cs typeface="Microsoft YaHei"/>
              </a:rPr>
              <a:t>~&amp;</a:t>
            </a:r>
            <a:r>
              <a:rPr sz="1400" dirty="0">
                <a:latin typeface="Microsoft YaHei"/>
                <a:cs typeface="Microsoft YaHei"/>
              </a:rPr>
              <a:t>、</a:t>
            </a:r>
            <a:r>
              <a:rPr sz="1400" spc="-10" dirty="0">
                <a:latin typeface="Microsoft YaHei"/>
                <a:cs typeface="Microsoft YaHei"/>
              </a:rPr>
              <a:t>|</a:t>
            </a:r>
            <a:r>
              <a:rPr sz="1400" dirty="0">
                <a:latin typeface="Microsoft YaHei"/>
                <a:cs typeface="Microsoft YaHei"/>
              </a:rPr>
              <a:t>、</a:t>
            </a:r>
            <a:r>
              <a:rPr sz="1400" spc="-10" dirty="0">
                <a:latin typeface="Microsoft YaHei"/>
                <a:cs typeface="Microsoft YaHei"/>
              </a:rPr>
              <a:t>~|</a:t>
            </a:r>
            <a:r>
              <a:rPr sz="1400" dirty="0">
                <a:latin typeface="Microsoft YaHei"/>
                <a:cs typeface="Microsoft YaHei"/>
              </a:rPr>
              <a:t>、</a:t>
            </a:r>
            <a:r>
              <a:rPr sz="1400" spc="-10" dirty="0">
                <a:latin typeface="Microsoft YaHei"/>
                <a:cs typeface="Microsoft YaHei"/>
              </a:rPr>
              <a:t>^</a:t>
            </a:r>
            <a:r>
              <a:rPr sz="1400" dirty="0">
                <a:latin typeface="Microsoft YaHei"/>
                <a:cs typeface="Microsoft YaHei"/>
              </a:rPr>
              <a:t>、</a:t>
            </a:r>
            <a:r>
              <a:rPr sz="1400" spc="-25" dirty="0">
                <a:latin typeface="Microsoft YaHei"/>
                <a:cs typeface="Microsoft YaHei"/>
              </a:rPr>
              <a:t>~^）</a:t>
            </a:r>
            <a:endParaRPr sz="140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840"/>
              </a:spcBef>
              <a:buChar char="•"/>
              <a:tabLst>
                <a:tab pos="141605" algn="l"/>
              </a:tabLst>
            </a:pPr>
            <a:r>
              <a:rPr sz="1400" spc="-10" dirty="0">
                <a:latin typeface="Microsoft YaHei"/>
                <a:cs typeface="Microsoft YaHei"/>
              </a:rPr>
              <a:t>条件运算符：（？:）；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5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移位运算符：循环左移、循环右移（</a:t>
            </a:r>
            <a:r>
              <a:rPr sz="1400" spc="-20" dirty="0">
                <a:latin typeface="Microsoft YaHei"/>
                <a:cs typeface="Microsoft YaHei"/>
              </a:rPr>
              <a:t>&lt;&lt;、&gt;&gt;）；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dirty="0">
                <a:latin typeface="Microsoft YaHei"/>
                <a:cs typeface="Microsoft YaHei"/>
              </a:rPr>
              <a:t>拼接运算符：位拼接</a:t>
            </a:r>
            <a:r>
              <a:rPr sz="1400" spc="-20" dirty="0">
                <a:latin typeface="Microsoft YaHei"/>
                <a:cs typeface="Microsoft YaHei"/>
              </a:rPr>
              <a:t>（{}）；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3736" y="1009014"/>
            <a:ext cx="91884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算术运算符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5455" y="592836"/>
            <a:ext cx="3265932" cy="10561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9352" y="2412568"/>
            <a:ext cx="9169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YaHei"/>
                <a:cs typeface="Microsoft YaHei"/>
              </a:rPr>
              <a:t>逻辑运算符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5455" y="2176272"/>
            <a:ext cx="3361944" cy="6583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9352" y="3590290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Microsoft YaHei"/>
                <a:cs typeface="Microsoft YaHei"/>
              </a:rPr>
              <a:t>位运算符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5455" y="3314700"/>
            <a:ext cx="3656076" cy="111404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3736" y="1009014"/>
            <a:ext cx="91884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关系运算符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52" y="2412568"/>
            <a:ext cx="9169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YaHei"/>
                <a:cs typeface="Microsoft YaHei"/>
              </a:rPr>
              <a:t>缩位运算符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736" y="3706469"/>
            <a:ext cx="9188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YaHei"/>
                <a:cs typeface="Microsoft YaHei"/>
              </a:rPr>
              <a:t>条件运算符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5704" y="519683"/>
            <a:ext cx="1961388" cy="13045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6604" y="3681984"/>
            <a:ext cx="4762500" cy="304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5704" y="2115311"/>
            <a:ext cx="1866899" cy="12755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1778" y="1354327"/>
            <a:ext cx="9169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移位运算符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1778" y="2779902"/>
            <a:ext cx="916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YaHei"/>
                <a:cs typeface="Microsoft YaHei"/>
              </a:rPr>
              <a:t>拼接运算符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3555" y="833627"/>
            <a:ext cx="2599944" cy="10957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8107" y="2391155"/>
            <a:ext cx="5152644" cy="1295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585" y="424749"/>
            <a:ext cx="6433076" cy="40862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54" y="893445"/>
            <a:ext cx="7142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assign语句：持续赋值语句，主要用于对</a:t>
            </a:r>
            <a:r>
              <a:rPr sz="1400" spc="-20" dirty="0">
                <a:latin typeface="Microsoft YaHei"/>
                <a:cs typeface="Microsoft YaHei"/>
              </a:rPr>
              <a:t>wire的赋值。在电路上可以理解为将线网连接起来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255" y="1418844"/>
            <a:ext cx="3247644" cy="24749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" y="431291"/>
            <a:ext cx="2923061" cy="15422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8123" y="395151"/>
            <a:ext cx="3511701" cy="16929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504" y="2135123"/>
            <a:ext cx="3142487" cy="18851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9442" y="4336186"/>
            <a:ext cx="27959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实现三人表决电路：</a:t>
            </a:r>
            <a:r>
              <a:rPr sz="1400" dirty="0">
                <a:latin typeface="Microsoft YaHei"/>
                <a:cs typeface="Microsoft YaHei"/>
              </a:rPr>
              <a:t>f</a:t>
            </a:r>
            <a:r>
              <a:rPr sz="1400" spc="-5" dirty="0">
                <a:latin typeface="Microsoft YaHei"/>
                <a:cs typeface="Microsoft YaHei"/>
              </a:rPr>
              <a:t> = </a:t>
            </a:r>
            <a:r>
              <a:rPr sz="1400" spc="-10" dirty="0">
                <a:latin typeface="Microsoft YaHei"/>
                <a:cs typeface="Microsoft YaHei"/>
              </a:rPr>
              <a:t>ab+ac+bc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8421" y="4336186"/>
            <a:ext cx="47542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实现全加器电路：</a:t>
            </a:r>
            <a:r>
              <a:rPr sz="1400" dirty="0">
                <a:latin typeface="Microsoft YaHei"/>
                <a:cs typeface="Microsoft YaHei"/>
              </a:rPr>
              <a:t>sum</a:t>
            </a:r>
            <a:r>
              <a:rPr sz="1400" spc="-25" dirty="0">
                <a:latin typeface="Microsoft YaHei"/>
                <a:cs typeface="Microsoft YaHei"/>
              </a:rPr>
              <a:t> = </a:t>
            </a:r>
            <a:r>
              <a:rPr sz="1400" dirty="0">
                <a:latin typeface="Microsoft YaHei"/>
                <a:cs typeface="Microsoft YaHei"/>
              </a:rPr>
              <a:t>a</a:t>
            </a:r>
            <a:r>
              <a:rPr sz="1400" spc="-10" dirty="0">
                <a:latin typeface="Microsoft YaHei"/>
                <a:cs typeface="Microsoft YaHei"/>
              </a:rPr>
              <a:t> ⊕ </a:t>
            </a:r>
            <a:r>
              <a:rPr sz="1400" dirty="0">
                <a:latin typeface="Microsoft YaHei"/>
                <a:cs typeface="Microsoft YaHei"/>
              </a:rPr>
              <a:t>b</a:t>
            </a:r>
            <a:r>
              <a:rPr sz="1400" spc="-5" dirty="0">
                <a:latin typeface="Microsoft YaHei"/>
                <a:cs typeface="Microsoft YaHei"/>
              </a:rPr>
              <a:t> ⊕ </a:t>
            </a:r>
            <a:r>
              <a:rPr sz="1400" dirty="0">
                <a:latin typeface="Microsoft YaHei"/>
                <a:cs typeface="Microsoft YaHei"/>
              </a:rPr>
              <a:t>cin</a:t>
            </a:r>
            <a:r>
              <a:rPr sz="1400" spc="-10" dirty="0">
                <a:latin typeface="Microsoft YaHei"/>
                <a:cs typeface="Microsoft YaHei"/>
              </a:rPr>
              <a:t>, </a:t>
            </a:r>
            <a:r>
              <a:rPr sz="1400" dirty="0">
                <a:latin typeface="Microsoft YaHei"/>
                <a:cs typeface="Microsoft YaHei"/>
              </a:rPr>
              <a:t>co</a:t>
            </a:r>
            <a:r>
              <a:rPr sz="1400" spc="-30" dirty="0">
                <a:latin typeface="Microsoft YaHei"/>
                <a:cs typeface="Microsoft YaHei"/>
              </a:rPr>
              <a:t> </a:t>
            </a:r>
            <a:r>
              <a:rPr sz="1400" dirty="0">
                <a:latin typeface="Microsoft YaHei"/>
                <a:cs typeface="Microsoft YaHei"/>
              </a:rPr>
              <a:t>=ab</a:t>
            </a:r>
            <a:r>
              <a:rPr sz="1400" spc="-15" dirty="0">
                <a:latin typeface="Microsoft YaHei"/>
                <a:cs typeface="Microsoft YaHei"/>
              </a:rPr>
              <a:t> + </a:t>
            </a:r>
            <a:r>
              <a:rPr sz="1400" dirty="0">
                <a:latin typeface="Microsoft YaHei"/>
                <a:cs typeface="Microsoft YaHei"/>
              </a:rPr>
              <a:t>cin(a</a:t>
            </a:r>
            <a:r>
              <a:rPr sz="1400" spc="-10" dirty="0">
                <a:latin typeface="Microsoft YaHei"/>
                <a:cs typeface="Microsoft YaHei"/>
              </a:rPr>
              <a:t> ⊕ </a:t>
            </a:r>
            <a:r>
              <a:rPr sz="1400" spc="-25" dirty="0">
                <a:latin typeface="Microsoft YaHei"/>
                <a:cs typeface="Microsoft YaHei"/>
              </a:rPr>
              <a:t>b)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1515" y="2077211"/>
            <a:ext cx="3038856" cy="216255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2550" y="2584551"/>
            <a:ext cx="4009390" cy="188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30" dirty="0">
                <a:latin typeface="Microsoft YaHei"/>
                <a:cs typeface="Microsoft YaHei"/>
              </a:rPr>
              <a:t>Verilog</a:t>
            </a:r>
            <a:r>
              <a:rPr sz="1400" spc="-15" dirty="0">
                <a:latin typeface="Microsoft YaHei"/>
                <a:cs typeface="Microsoft YaHei"/>
              </a:rPr>
              <a:t>中定义了一些基本语言可以直接描述电路的</a:t>
            </a:r>
            <a:r>
              <a:rPr sz="1400" spc="-20" dirty="0">
                <a:latin typeface="Microsoft YaHei"/>
                <a:cs typeface="Microsoft YaHei"/>
              </a:rPr>
              <a:t>底层结构，称为原语，包括门级原语、开关级原语</a:t>
            </a:r>
            <a:endParaRPr sz="1400">
              <a:latin typeface="Microsoft YaHei"/>
              <a:cs typeface="Microsoft YaHei"/>
            </a:endParaRPr>
          </a:p>
          <a:p>
            <a:pPr marL="1109345" marR="930275">
              <a:lnSpc>
                <a:spcPct val="150000"/>
              </a:lnSpc>
              <a:spcBef>
                <a:spcPts val="2025"/>
              </a:spcBef>
            </a:pPr>
            <a:r>
              <a:rPr sz="1400" spc="-5" dirty="0">
                <a:latin typeface="Microsoft YaHei"/>
                <a:cs typeface="Microsoft YaHei"/>
              </a:rPr>
              <a:t>用门级原语实现半加器：</a:t>
            </a:r>
            <a:r>
              <a:rPr sz="1400" spc="-50" dirty="0">
                <a:latin typeface="Microsoft YaHei"/>
                <a:cs typeface="Microsoft YaHei"/>
              </a:rPr>
              <a:t> </a:t>
            </a:r>
            <a:r>
              <a:rPr sz="1400" dirty="0">
                <a:latin typeface="Microsoft YaHei"/>
                <a:cs typeface="Microsoft YaHei"/>
              </a:rPr>
              <a:t>sum</a:t>
            </a:r>
            <a:r>
              <a:rPr sz="1400" spc="-10" dirty="0">
                <a:latin typeface="Microsoft YaHei"/>
                <a:cs typeface="Microsoft YaHei"/>
              </a:rPr>
              <a:t> = </a:t>
            </a:r>
            <a:r>
              <a:rPr sz="1400" dirty="0">
                <a:latin typeface="Microsoft YaHei"/>
                <a:cs typeface="Microsoft YaHei"/>
              </a:rPr>
              <a:t>a</a:t>
            </a:r>
            <a:r>
              <a:rPr sz="1400" spc="-10" dirty="0">
                <a:latin typeface="Microsoft YaHei"/>
                <a:cs typeface="Microsoft YaHei"/>
              </a:rPr>
              <a:t> ⊕ </a:t>
            </a:r>
            <a:r>
              <a:rPr sz="1400" spc="-50" dirty="0">
                <a:latin typeface="Microsoft YaHei"/>
                <a:cs typeface="Microsoft YaHei"/>
              </a:rPr>
              <a:t>b</a:t>
            </a:r>
            <a:endParaRPr sz="1400">
              <a:latin typeface="Microsoft YaHei"/>
              <a:cs typeface="Microsoft YaHei"/>
            </a:endParaRPr>
          </a:p>
          <a:p>
            <a:pPr marL="1109345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Microsoft YaHei"/>
                <a:cs typeface="Microsoft YaHei"/>
              </a:rPr>
              <a:t>co</a:t>
            </a:r>
            <a:r>
              <a:rPr sz="1400" spc="-10" dirty="0">
                <a:latin typeface="Microsoft YaHei"/>
                <a:cs typeface="Microsoft YaHei"/>
              </a:rPr>
              <a:t> </a:t>
            </a:r>
            <a:r>
              <a:rPr sz="1400" dirty="0">
                <a:latin typeface="Microsoft YaHei"/>
                <a:cs typeface="Microsoft YaHei"/>
              </a:rPr>
              <a:t>=</a:t>
            </a:r>
            <a:r>
              <a:rPr sz="1400" spc="-20" dirty="0">
                <a:latin typeface="Microsoft YaHei"/>
                <a:cs typeface="Microsoft YaHei"/>
              </a:rPr>
              <a:t> </a:t>
            </a:r>
            <a:r>
              <a:rPr sz="1400" spc="-25" dirty="0">
                <a:latin typeface="Microsoft YaHei"/>
                <a:cs typeface="Microsoft YaHei"/>
              </a:rPr>
              <a:t>ab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4063" y="359663"/>
            <a:ext cx="6713220" cy="20756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6044" y="2505455"/>
            <a:ext cx="2723388" cy="20482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508" y="568451"/>
            <a:ext cx="2314955" cy="25892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8233" y="978777"/>
            <a:ext cx="3113633" cy="14664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1862" y="2751836"/>
            <a:ext cx="6975475" cy="138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6829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YaHei"/>
                <a:cs typeface="Microsoft YaHei"/>
              </a:rPr>
              <a:t>用门级原语实现</a:t>
            </a:r>
            <a:r>
              <a:rPr sz="1400" spc="-20" dirty="0">
                <a:latin typeface="Microsoft YaHei"/>
                <a:cs typeface="Microsoft YaHei"/>
              </a:rPr>
              <a:t>xor</a:t>
            </a:r>
            <a:r>
              <a:rPr sz="1400" spc="-50" dirty="0">
                <a:latin typeface="Microsoft YaHei"/>
                <a:cs typeface="Microsoft YaHei"/>
              </a:rPr>
              <a:t>门</a:t>
            </a:r>
            <a:endParaRPr sz="14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275"/>
              </a:spcBef>
            </a:pP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Microsoft YaHei"/>
                <a:cs typeface="Microsoft YaHei"/>
              </a:rPr>
              <a:t>门级设计：将电路在逻辑门一级搭建出来，对于大型电路设计，这种方式效率低下、容易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latin typeface="Microsoft YaHei"/>
                <a:cs typeface="Microsoft YaHei"/>
              </a:rPr>
              <a:t>出错。但对于一些小型的、对性能和面积要求高的电路，可以采用这种设计方法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54" y="84810"/>
            <a:ext cx="46539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b="0" spc="-20" dirty="0">
                <a:solidFill>
                  <a:srgbClr val="000000"/>
                </a:solidFill>
                <a:latin typeface="Microsoft YaHei"/>
                <a:cs typeface="Microsoft YaHei"/>
              </a:rPr>
              <a:t>模块调用：类似于对于门级原语的调用，可以在一个模块中</a:t>
            </a:r>
            <a:r>
              <a:rPr sz="1400" b="0" spc="-10" dirty="0">
                <a:solidFill>
                  <a:srgbClr val="000000"/>
                </a:solidFill>
                <a:latin typeface="Microsoft YaHei"/>
                <a:cs typeface="Microsoft YaHei"/>
              </a:rPr>
              <a:t>调用其他模块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942388" y="4914900"/>
            <a:ext cx="201612" cy="160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731" y="851987"/>
            <a:ext cx="3353728" cy="14567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42136" y="2413203"/>
            <a:ext cx="23253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由三个</a:t>
            </a:r>
            <a:r>
              <a:rPr sz="1400" spc="-20" dirty="0">
                <a:latin typeface="Microsoft YaHei"/>
                <a:cs typeface="Microsoft YaHei"/>
              </a:rPr>
              <a:t>MUX2</a:t>
            </a:r>
            <a:r>
              <a:rPr sz="1400" spc="-10" dirty="0">
                <a:latin typeface="Microsoft YaHei"/>
                <a:cs typeface="Microsoft YaHei"/>
              </a:rPr>
              <a:t>组成一个</a:t>
            </a:r>
            <a:r>
              <a:rPr sz="1400" spc="-20" dirty="0">
                <a:latin typeface="Microsoft YaHei"/>
                <a:cs typeface="Microsoft YaHei"/>
              </a:rPr>
              <a:t>MUX4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6167" y="76200"/>
            <a:ext cx="3019043" cy="46192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3396" y="2732532"/>
            <a:ext cx="2761488" cy="18105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8655" y="2522220"/>
            <a:ext cx="3313176" cy="15179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06621" y="3189477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Microsoft YaHei"/>
                <a:cs typeface="Microsoft YaHei"/>
              </a:rPr>
              <a:t>对应电路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58640" y="3462528"/>
            <a:ext cx="330835" cy="111760"/>
            <a:chOff x="4358640" y="3462528"/>
            <a:chExt cx="330835" cy="111760"/>
          </a:xfrm>
        </p:grpSpPr>
        <p:sp>
          <p:nvSpPr>
            <p:cNvPr id="5" name="object 5"/>
            <p:cNvSpPr/>
            <p:nvPr/>
          </p:nvSpPr>
          <p:spPr>
            <a:xfrm>
              <a:off x="4366260" y="3470148"/>
              <a:ext cx="315595" cy="96520"/>
            </a:xfrm>
            <a:custGeom>
              <a:avLst/>
              <a:gdLst/>
              <a:ahLst/>
              <a:cxnLst/>
              <a:rect l="l" t="t" r="r" b="b"/>
              <a:pathLst>
                <a:path w="315595" h="96520">
                  <a:moveTo>
                    <a:pt x="267462" y="0"/>
                  </a:moveTo>
                  <a:lnTo>
                    <a:pt x="267462" y="24002"/>
                  </a:lnTo>
                  <a:lnTo>
                    <a:pt x="0" y="24002"/>
                  </a:lnTo>
                  <a:lnTo>
                    <a:pt x="0" y="72008"/>
                  </a:lnTo>
                  <a:lnTo>
                    <a:pt x="267462" y="72008"/>
                  </a:lnTo>
                  <a:lnTo>
                    <a:pt x="267462" y="96011"/>
                  </a:lnTo>
                  <a:lnTo>
                    <a:pt x="315467" y="48005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66260" y="3470148"/>
              <a:ext cx="315595" cy="96520"/>
            </a:xfrm>
            <a:custGeom>
              <a:avLst/>
              <a:gdLst/>
              <a:ahLst/>
              <a:cxnLst/>
              <a:rect l="l" t="t" r="r" b="b"/>
              <a:pathLst>
                <a:path w="315595" h="96520">
                  <a:moveTo>
                    <a:pt x="0" y="24002"/>
                  </a:moveTo>
                  <a:lnTo>
                    <a:pt x="267462" y="24002"/>
                  </a:lnTo>
                  <a:lnTo>
                    <a:pt x="267462" y="0"/>
                  </a:lnTo>
                  <a:lnTo>
                    <a:pt x="315467" y="48005"/>
                  </a:lnTo>
                  <a:lnTo>
                    <a:pt x="267462" y="96011"/>
                  </a:lnTo>
                  <a:lnTo>
                    <a:pt x="267462" y="72008"/>
                  </a:lnTo>
                  <a:lnTo>
                    <a:pt x="0" y="72008"/>
                  </a:lnTo>
                  <a:lnTo>
                    <a:pt x="0" y="24002"/>
                  </a:lnTo>
                  <a:close/>
                </a:path>
              </a:pathLst>
            </a:custGeom>
            <a:ln w="15239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7669" y="284988"/>
            <a:ext cx="4914045" cy="19979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59" y="2784348"/>
            <a:ext cx="3494532" cy="1142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32510" y="1171701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综合是什么？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8695" y="77723"/>
            <a:ext cx="5666740" cy="3238500"/>
            <a:chOff x="1758695" y="77723"/>
            <a:chExt cx="5666740" cy="323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1403" y="77723"/>
              <a:ext cx="4214795" cy="15148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8695" y="1592579"/>
              <a:ext cx="5666232" cy="172364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8695" y="3579876"/>
            <a:ext cx="5742432" cy="9707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2300" y="829182"/>
            <a:ext cx="23196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YaHei"/>
                <a:cs typeface="Microsoft YaHei"/>
              </a:rPr>
              <a:t>两种不同方式设计</a:t>
            </a:r>
            <a:r>
              <a:rPr sz="1400" spc="-10" dirty="0">
                <a:latin typeface="Microsoft YaHei"/>
                <a:cs typeface="Microsoft YaHei"/>
              </a:rPr>
              <a:t>4bit</a:t>
            </a:r>
            <a:r>
              <a:rPr sz="1400" spc="-25" dirty="0">
                <a:latin typeface="Microsoft YaHei"/>
                <a:cs typeface="Microsoft YaHei"/>
              </a:rPr>
              <a:t>加法器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255" y="1618078"/>
            <a:ext cx="6249924" cy="29630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2419" y="216509"/>
            <a:ext cx="766953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Microsoft YaHei"/>
                <a:cs typeface="Microsoft YaHei"/>
              </a:rPr>
              <a:t>层次化设计：现代数字</a:t>
            </a:r>
            <a:r>
              <a:rPr sz="1400" spc="-10" dirty="0">
                <a:latin typeface="Microsoft YaHei"/>
                <a:cs typeface="Microsoft YaHei"/>
              </a:rPr>
              <a:t>IC</a:t>
            </a:r>
            <a:r>
              <a:rPr sz="1400" spc="-20" dirty="0">
                <a:latin typeface="Microsoft YaHei"/>
                <a:cs typeface="Microsoft YaHei"/>
              </a:rPr>
              <a:t>的一个复杂芯片上集成了上亿个器件，很难由一个设计师独立开发完成。一般由系统架构师对芯片做结构划分，然后由团队合作完成不同的子模块。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0" dirty="0">
                <a:latin typeface="Microsoft YaHei"/>
                <a:cs typeface="Microsoft YaHei"/>
              </a:rPr>
              <a:t>Top-</a:t>
            </a:r>
            <a:r>
              <a:rPr sz="1400" spc="-10" dirty="0">
                <a:latin typeface="Microsoft YaHei"/>
                <a:cs typeface="Microsoft YaHei"/>
              </a:rPr>
              <a:t>down</a:t>
            </a:r>
            <a:r>
              <a:rPr sz="1400" spc="-20" dirty="0">
                <a:latin typeface="Microsoft YaHei"/>
                <a:cs typeface="Microsoft YaHei"/>
              </a:rPr>
              <a:t>设计方法：自顶向下的设计，先进行系统的功能和结构设计，然后逐渐向下层设计。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727" y="371553"/>
            <a:ext cx="7209790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5" dirty="0">
                <a:latin typeface="Microsoft YaHei"/>
                <a:cs typeface="Microsoft YaHei"/>
              </a:rPr>
              <a:t>仿真和验证：</a:t>
            </a:r>
            <a:r>
              <a:rPr sz="1400" spc="-25" dirty="0">
                <a:latin typeface="Microsoft YaHei"/>
                <a:cs typeface="Microsoft YaHei"/>
              </a:rPr>
              <a:t>Verilog</a:t>
            </a:r>
            <a:r>
              <a:rPr sz="1400" spc="-20" dirty="0">
                <a:latin typeface="Microsoft YaHei"/>
                <a:cs typeface="Microsoft YaHei"/>
              </a:rPr>
              <a:t>提供了对激励、相应和设计验证的建模能力。需要产生一些测试信号，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latin typeface="Microsoft YaHei"/>
                <a:cs typeface="Microsoft YaHei"/>
              </a:rPr>
              <a:t>输入到已设计好的模块，并观察模块的输出是否符合设计要求。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5354" y="1342644"/>
            <a:ext cx="3284730" cy="28514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4722" y="2228420"/>
            <a:ext cx="2775585" cy="9855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0"/>
              </a:spcBef>
            </a:pPr>
            <a:r>
              <a:rPr sz="1400" spc="-10" dirty="0">
                <a:latin typeface="Microsoft YaHei"/>
                <a:cs typeface="Microsoft YaHei"/>
              </a:rPr>
              <a:t>产生测试信号的模块：通常称为</a:t>
            </a:r>
            <a:r>
              <a:rPr sz="1400" spc="-50" dirty="0">
                <a:latin typeface="Microsoft YaHei"/>
                <a:cs typeface="Microsoft YaHei"/>
              </a:rPr>
              <a:t> </a:t>
            </a:r>
            <a:r>
              <a:rPr sz="1400" spc="-10" dirty="0">
                <a:latin typeface="Microsoft YaHei"/>
                <a:cs typeface="Microsoft YaHei"/>
              </a:rPr>
              <a:t>testbench文件。在testbench</a:t>
            </a:r>
            <a:r>
              <a:rPr sz="1400" spc="-30" dirty="0">
                <a:latin typeface="Microsoft YaHei"/>
                <a:cs typeface="Microsoft YaHei"/>
              </a:rPr>
              <a:t>模块</a:t>
            </a:r>
            <a:r>
              <a:rPr sz="1400" spc="-10" dirty="0">
                <a:latin typeface="Microsoft YaHei"/>
                <a:cs typeface="Microsoft YaHei"/>
              </a:rPr>
              <a:t>中调用设计模块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" y="1344167"/>
            <a:ext cx="2808732" cy="23804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85113" y="3874414"/>
            <a:ext cx="18103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30" dirty="0">
                <a:latin typeface="Microsoft YaHei"/>
                <a:cs typeface="Microsoft YaHei"/>
              </a:rPr>
              <a:t>adder.v</a:t>
            </a:r>
            <a:r>
              <a:rPr sz="1400" spc="-20" dirty="0">
                <a:latin typeface="Microsoft YaHei"/>
                <a:cs typeface="Microsoft YaHei"/>
              </a:rPr>
              <a:t>：设计模块</a:t>
            </a:r>
            <a:r>
              <a:rPr sz="1400" spc="-50" dirty="0">
                <a:latin typeface="Microsoft YaHei"/>
                <a:cs typeface="Microsoft YaHei"/>
              </a:rPr>
              <a:t> </a:t>
            </a:r>
            <a:r>
              <a:rPr sz="1400" spc="-10" dirty="0">
                <a:latin typeface="Microsoft YaHei"/>
                <a:cs typeface="Microsoft YaHei"/>
              </a:rPr>
              <a:t>adder_tb.v</a:t>
            </a:r>
            <a:r>
              <a:rPr sz="1400" spc="-15" dirty="0">
                <a:latin typeface="Microsoft YaHei"/>
                <a:cs typeface="Microsoft YaHei"/>
              </a:rPr>
              <a:t>：仿真模块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7" y="113362"/>
            <a:ext cx="3938904" cy="98551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20" dirty="0">
                <a:latin typeface="Microsoft YaHei"/>
                <a:cs typeface="Microsoft YaHei"/>
              </a:rPr>
              <a:t>注意：</a:t>
            </a:r>
            <a:endParaRPr sz="140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840"/>
              </a:spcBef>
              <a:buChar char="•"/>
              <a:tabLst>
                <a:tab pos="141605" algn="l"/>
              </a:tabLst>
            </a:pPr>
            <a:r>
              <a:rPr sz="1400" spc="-10" dirty="0">
                <a:latin typeface="Microsoft YaHei"/>
                <a:cs typeface="Microsoft YaHei"/>
              </a:rPr>
              <a:t>激励信号必须定义为</a:t>
            </a:r>
            <a:r>
              <a:rPr sz="1400" spc="-20" dirty="0">
                <a:latin typeface="Microsoft YaHei"/>
                <a:cs typeface="Microsoft YaHei"/>
              </a:rPr>
              <a:t>reg，连接待测模块的</a:t>
            </a:r>
            <a:r>
              <a:rPr sz="1400" spc="-10" dirty="0">
                <a:latin typeface="Microsoft YaHei"/>
                <a:cs typeface="Microsoft YaHei"/>
              </a:rPr>
              <a:t>input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dirty="0">
                <a:latin typeface="Microsoft YaHei"/>
                <a:cs typeface="Microsoft YaHei"/>
              </a:rPr>
              <a:t>待测试模块的</a:t>
            </a:r>
            <a:r>
              <a:rPr sz="1400" spc="-10" dirty="0">
                <a:latin typeface="Microsoft YaHei"/>
                <a:cs typeface="Microsoft YaHei"/>
              </a:rPr>
              <a:t>output所连接信号必须定义为</a:t>
            </a:r>
            <a:r>
              <a:rPr sz="1400" spc="-20" dirty="0">
                <a:latin typeface="Microsoft YaHei"/>
                <a:cs typeface="Microsoft YaHei"/>
              </a:rPr>
              <a:t>wire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1664" y="240791"/>
            <a:ext cx="3610355" cy="4343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3710" y="591057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查看仿真波形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4" y="1616963"/>
            <a:ext cx="8967216" cy="28529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5923" y="97535"/>
            <a:ext cx="2808731" cy="13609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612" y="700252"/>
            <a:ext cx="4798060" cy="351218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940"/>
              </a:spcBef>
            </a:pPr>
            <a:r>
              <a:rPr sz="1400" spc="-10" dirty="0">
                <a:latin typeface="Microsoft YaHei"/>
                <a:cs typeface="Microsoft YaHei"/>
              </a:rPr>
              <a:t>芯片主要设计流程：</a:t>
            </a:r>
            <a:endParaRPr sz="1400">
              <a:latin typeface="Microsoft YaHei"/>
              <a:cs typeface="Microsoft YaHei"/>
            </a:endParaRPr>
          </a:p>
          <a:p>
            <a:pPr marL="70485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704850" algn="l"/>
              </a:tabLst>
            </a:pPr>
            <a:r>
              <a:rPr sz="1400" spc="-5" dirty="0">
                <a:latin typeface="Microsoft YaHei"/>
                <a:cs typeface="Microsoft YaHei"/>
              </a:rPr>
              <a:t>规格：设计文档、说明书</a:t>
            </a:r>
            <a:endParaRPr sz="1400">
              <a:latin typeface="Microsoft YaHei"/>
              <a:cs typeface="Microsoft YaHei"/>
            </a:endParaRPr>
          </a:p>
          <a:p>
            <a:pPr marL="705485" indent="-128905">
              <a:lnSpc>
                <a:spcPct val="100000"/>
              </a:lnSpc>
              <a:spcBef>
                <a:spcPts val="840"/>
              </a:spcBef>
              <a:buChar char="•"/>
              <a:tabLst>
                <a:tab pos="705485" algn="l"/>
              </a:tabLst>
            </a:pPr>
            <a:r>
              <a:rPr sz="1400" spc="-10" dirty="0">
                <a:latin typeface="Microsoft YaHei"/>
                <a:cs typeface="Microsoft YaHei"/>
              </a:rPr>
              <a:t>算法模型：C、C++、Matlab</a:t>
            </a:r>
            <a:endParaRPr sz="1400">
              <a:latin typeface="Microsoft YaHei"/>
              <a:cs typeface="Microsoft YaHei"/>
            </a:endParaRPr>
          </a:p>
          <a:p>
            <a:pPr marL="70485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704850" algn="l"/>
              </a:tabLst>
            </a:pPr>
            <a:r>
              <a:rPr sz="1400" spc="-10" dirty="0">
                <a:solidFill>
                  <a:srgbClr val="FF0000"/>
                </a:solidFill>
                <a:latin typeface="Microsoft YaHei"/>
                <a:cs typeface="Microsoft YaHei"/>
              </a:rPr>
              <a:t>架构：系统结构</a:t>
            </a:r>
            <a:endParaRPr sz="1400">
              <a:latin typeface="Microsoft YaHei"/>
              <a:cs typeface="Microsoft YaHei"/>
            </a:endParaRPr>
          </a:p>
          <a:p>
            <a:pPr marL="70485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704850" algn="l"/>
              </a:tabLst>
            </a:pPr>
            <a:r>
              <a:rPr sz="1400" dirty="0">
                <a:solidFill>
                  <a:srgbClr val="FF0000"/>
                </a:solidFill>
                <a:latin typeface="Microsoft YaHei"/>
                <a:cs typeface="Microsoft YaHei"/>
              </a:rPr>
              <a:t>RTL</a:t>
            </a:r>
            <a:r>
              <a:rPr sz="1400" spc="-20" dirty="0">
                <a:solidFill>
                  <a:srgbClr val="FF0000"/>
                </a:solidFill>
                <a:latin typeface="Microsoft YaHei"/>
                <a:cs typeface="Microsoft YaHei"/>
              </a:rPr>
              <a:t> 设计：HDL</a:t>
            </a:r>
            <a:endParaRPr sz="1400">
              <a:latin typeface="Microsoft YaHei"/>
              <a:cs typeface="Microsoft YaHei"/>
            </a:endParaRPr>
          </a:p>
          <a:p>
            <a:pPr marL="70485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704850" algn="l"/>
              </a:tabLst>
            </a:pPr>
            <a:r>
              <a:rPr sz="1400" spc="-5" dirty="0">
                <a:solidFill>
                  <a:srgbClr val="FF0000"/>
                </a:solidFill>
                <a:latin typeface="Microsoft YaHei"/>
                <a:cs typeface="Microsoft YaHei"/>
              </a:rPr>
              <a:t>物理设计：原理图到版图、</a:t>
            </a:r>
            <a:r>
              <a:rPr sz="1400" spc="-10" dirty="0">
                <a:solidFill>
                  <a:srgbClr val="FF0000"/>
                </a:solidFill>
                <a:latin typeface="Microsoft YaHei"/>
                <a:cs typeface="Microsoft YaHei"/>
              </a:rPr>
              <a:t>ASIC/FPGA</a:t>
            </a:r>
            <a:r>
              <a:rPr sz="1400" spc="-25" dirty="0">
                <a:solidFill>
                  <a:srgbClr val="FF0000"/>
                </a:solidFill>
                <a:latin typeface="Microsoft YaHei"/>
                <a:cs typeface="Microsoft YaHei"/>
              </a:rPr>
              <a:t>实现</a:t>
            </a:r>
            <a:endParaRPr sz="1400">
              <a:latin typeface="Microsoft YaHei"/>
              <a:cs typeface="Microsoft YaHei"/>
            </a:endParaRPr>
          </a:p>
          <a:p>
            <a:pPr marL="704850" indent="-128270">
              <a:lnSpc>
                <a:spcPct val="100000"/>
              </a:lnSpc>
              <a:spcBef>
                <a:spcPts val="845"/>
              </a:spcBef>
              <a:buChar char="•"/>
              <a:tabLst>
                <a:tab pos="704850" algn="l"/>
              </a:tabLst>
            </a:pPr>
            <a:r>
              <a:rPr sz="1400" spc="-10" dirty="0">
                <a:latin typeface="Microsoft YaHei"/>
                <a:cs typeface="Microsoft YaHei"/>
              </a:rPr>
              <a:t>生产制造：代工厂</a:t>
            </a:r>
            <a:endParaRPr sz="1400">
              <a:latin typeface="Microsoft YaHei"/>
              <a:cs typeface="Microsoft YaHei"/>
            </a:endParaRPr>
          </a:p>
          <a:p>
            <a:pPr marL="12700" marR="222250">
              <a:lnSpc>
                <a:spcPct val="150000"/>
              </a:lnSpc>
              <a:spcBef>
                <a:spcPts val="2245"/>
              </a:spcBef>
            </a:pPr>
            <a:r>
              <a:rPr sz="1400" spc="-10" dirty="0">
                <a:latin typeface="Microsoft YaHei"/>
                <a:cs typeface="Microsoft YaHei"/>
              </a:rPr>
              <a:t>ASIC</a:t>
            </a:r>
            <a:r>
              <a:rPr sz="1400" spc="-20" dirty="0">
                <a:latin typeface="Microsoft YaHei"/>
                <a:cs typeface="Microsoft YaHei"/>
              </a:rPr>
              <a:t>使用标准单元库中的器件实现电路，生产后电路功能</a:t>
            </a:r>
            <a:r>
              <a:rPr sz="1400" spc="-5" dirty="0">
                <a:latin typeface="Microsoft YaHei"/>
                <a:cs typeface="Microsoft YaHei"/>
              </a:rPr>
              <a:t>无法改变。</a:t>
            </a:r>
            <a:r>
              <a:rPr sz="1400" spc="-10" dirty="0">
                <a:latin typeface="Microsoft YaHei"/>
                <a:cs typeface="Microsoft YaHei"/>
              </a:rPr>
              <a:t>FPGA</a:t>
            </a:r>
            <a:r>
              <a:rPr sz="1400" spc="-20" dirty="0">
                <a:latin typeface="Microsoft YaHei"/>
                <a:cs typeface="Microsoft YaHei"/>
              </a:rPr>
              <a:t>使用查找表实现电路，电路可通过编程更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5" dirty="0">
                <a:latin typeface="Microsoft YaHei"/>
                <a:cs typeface="Microsoft YaHei"/>
              </a:rPr>
              <a:t>改，具有灵活性和可重构性。</a:t>
            </a:r>
            <a:r>
              <a:rPr sz="1400" spc="-10" dirty="0">
                <a:latin typeface="Microsoft YaHei"/>
                <a:cs typeface="Microsoft YaHei"/>
              </a:rPr>
              <a:t>FPGA常用于ASIC</a:t>
            </a:r>
            <a:r>
              <a:rPr sz="1400" spc="-20" dirty="0">
                <a:latin typeface="Microsoft YaHei"/>
                <a:cs typeface="Microsoft YaHei"/>
              </a:rPr>
              <a:t>的原型验证。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34328" y="3057144"/>
            <a:ext cx="111760" cy="330835"/>
            <a:chOff x="6434328" y="3057144"/>
            <a:chExt cx="111760" cy="330835"/>
          </a:xfrm>
        </p:grpSpPr>
        <p:sp>
          <p:nvSpPr>
            <p:cNvPr id="4" name="object 4"/>
            <p:cNvSpPr/>
            <p:nvPr/>
          </p:nvSpPr>
          <p:spPr>
            <a:xfrm>
              <a:off x="6441948" y="3064764"/>
              <a:ext cx="96520" cy="315595"/>
            </a:xfrm>
            <a:custGeom>
              <a:avLst/>
              <a:gdLst/>
              <a:ahLst/>
              <a:cxnLst/>
              <a:rect l="l" t="t" r="r" b="b"/>
              <a:pathLst>
                <a:path w="96520" h="315595">
                  <a:moveTo>
                    <a:pt x="72008" y="0"/>
                  </a:moveTo>
                  <a:lnTo>
                    <a:pt x="24002" y="0"/>
                  </a:lnTo>
                  <a:lnTo>
                    <a:pt x="24002" y="267462"/>
                  </a:lnTo>
                  <a:lnTo>
                    <a:pt x="0" y="267462"/>
                  </a:lnTo>
                  <a:lnTo>
                    <a:pt x="48005" y="315468"/>
                  </a:lnTo>
                  <a:lnTo>
                    <a:pt x="96011" y="267462"/>
                  </a:lnTo>
                  <a:lnTo>
                    <a:pt x="72008" y="267462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41948" y="3064764"/>
              <a:ext cx="96520" cy="315595"/>
            </a:xfrm>
            <a:custGeom>
              <a:avLst/>
              <a:gdLst/>
              <a:ahLst/>
              <a:cxnLst/>
              <a:rect l="l" t="t" r="r" b="b"/>
              <a:pathLst>
                <a:path w="96520" h="315595">
                  <a:moveTo>
                    <a:pt x="72008" y="0"/>
                  </a:moveTo>
                  <a:lnTo>
                    <a:pt x="72008" y="267462"/>
                  </a:lnTo>
                  <a:lnTo>
                    <a:pt x="96011" y="267462"/>
                  </a:lnTo>
                  <a:lnTo>
                    <a:pt x="48005" y="315468"/>
                  </a:lnTo>
                  <a:lnTo>
                    <a:pt x="0" y="267462"/>
                  </a:lnTo>
                  <a:lnTo>
                    <a:pt x="24002" y="267462"/>
                  </a:lnTo>
                  <a:lnTo>
                    <a:pt x="24002" y="0"/>
                  </a:lnTo>
                  <a:lnTo>
                    <a:pt x="72008" y="0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434328" y="1336547"/>
            <a:ext cx="111760" cy="332740"/>
            <a:chOff x="6434328" y="1336547"/>
            <a:chExt cx="111760" cy="332740"/>
          </a:xfrm>
        </p:grpSpPr>
        <p:sp>
          <p:nvSpPr>
            <p:cNvPr id="7" name="object 7"/>
            <p:cNvSpPr/>
            <p:nvPr/>
          </p:nvSpPr>
          <p:spPr>
            <a:xfrm>
              <a:off x="6441948" y="1344167"/>
              <a:ext cx="96520" cy="317500"/>
            </a:xfrm>
            <a:custGeom>
              <a:avLst/>
              <a:gdLst/>
              <a:ahLst/>
              <a:cxnLst/>
              <a:rect l="l" t="t" r="r" b="b"/>
              <a:pathLst>
                <a:path w="96520" h="317500">
                  <a:moveTo>
                    <a:pt x="72008" y="0"/>
                  </a:moveTo>
                  <a:lnTo>
                    <a:pt x="24002" y="0"/>
                  </a:lnTo>
                  <a:lnTo>
                    <a:pt x="24002" y="268986"/>
                  </a:lnTo>
                  <a:lnTo>
                    <a:pt x="0" y="268986"/>
                  </a:lnTo>
                  <a:lnTo>
                    <a:pt x="48005" y="316992"/>
                  </a:lnTo>
                  <a:lnTo>
                    <a:pt x="96011" y="268986"/>
                  </a:lnTo>
                  <a:lnTo>
                    <a:pt x="72008" y="268986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41948" y="1344167"/>
              <a:ext cx="96520" cy="317500"/>
            </a:xfrm>
            <a:custGeom>
              <a:avLst/>
              <a:gdLst/>
              <a:ahLst/>
              <a:cxnLst/>
              <a:rect l="l" t="t" r="r" b="b"/>
              <a:pathLst>
                <a:path w="96520" h="317500">
                  <a:moveTo>
                    <a:pt x="72008" y="0"/>
                  </a:moveTo>
                  <a:lnTo>
                    <a:pt x="72008" y="268986"/>
                  </a:lnTo>
                  <a:lnTo>
                    <a:pt x="96011" y="268986"/>
                  </a:lnTo>
                  <a:lnTo>
                    <a:pt x="48005" y="316992"/>
                  </a:lnTo>
                  <a:lnTo>
                    <a:pt x="0" y="268986"/>
                  </a:lnTo>
                  <a:lnTo>
                    <a:pt x="24002" y="268986"/>
                  </a:lnTo>
                  <a:lnTo>
                    <a:pt x="24002" y="0"/>
                  </a:lnTo>
                  <a:lnTo>
                    <a:pt x="72008" y="0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5208" y="3471671"/>
            <a:ext cx="1175004" cy="12131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507" y="1769409"/>
            <a:ext cx="1536164" cy="118252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3579" y="131063"/>
            <a:ext cx="1414272" cy="112318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216" y="1229359"/>
            <a:ext cx="2462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solidFill>
                  <a:srgbClr val="000000"/>
                </a:solidFill>
                <a:latin typeface="Microsoft YaHei"/>
                <a:cs typeface="Microsoft YaHei"/>
              </a:rPr>
              <a:t>从</a:t>
            </a:r>
            <a:r>
              <a:rPr sz="1400" b="0" spc="-25" dirty="0">
                <a:solidFill>
                  <a:srgbClr val="000000"/>
                </a:solidFill>
                <a:latin typeface="Microsoft YaHei"/>
                <a:cs typeface="Microsoft YaHei"/>
              </a:rPr>
              <a:t>RTL</a:t>
            </a:r>
            <a:r>
              <a:rPr sz="1400" b="0" spc="-20" dirty="0">
                <a:solidFill>
                  <a:srgbClr val="000000"/>
                </a:solidFill>
                <a:latin typeface="Microsoft YaHei"/>
                <a:cs typeface="Microsoft YaHei"/>
              </a:rPr>
              <a:t>到物理实现的主要流程：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xfrm>
            <a:off x="8942388" y="4914900"/>
            <a:ext cx="201612" cy="160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04672" y="1810511"/>
            <a:ext cx="1201420" cy="707390"/>
          </a:xfrm>
          <a:prstGeom prst="rect">
            <a:avLst/>
          </a:prstGeom>
          <a:solidFill>
            <a:srgbClr val="E38312"/>
          </a:solidFill>
          <a:ln w="15239">
            <a:solidFill>
              <a:srgbClr val="A75F09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endParaRPr sz="1400">
              <a:latin typeface="Times New Roman"/>
              <a:cs typeface="Times New Roman"/>
            </a:endParaRPr>
          </a:p>
          <a:p>
            <a:pPr marL="21082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Microsoft YaHei"/>
                <a:cs typeface="Microsoft YaHei"/>
              </a:rPr>
              <a:t>电路设计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294" y="1844167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Microsoft YaHei"/>
                <a:cs typeface="Microsoft YaHei"/>
              </a:rPr>
              <a:t>功能仿真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27148" y="2138172"/>
            <a:ext cx="330835" cy="109855"/>
            <a:chOff x="2327148" y="2138172"/>
            <a:chExt cx="330835" cy="109855"/>
          </a:xfrm>
        </p:grpSpPr>
        <p:sp>
          <p:nvSpPr>
            <p:cNvPr id="6" name="object 6"/>
            <p:cNvSpPr/>
            <p:nvPr/>
          </p:nvSpPr>
          <p:spPr>
            <a:xfrm>
              <a:off x="2334768" y="2145792"/>
              <a:ext cx="315595" cy="94615"/>
            </a:xfrm>
            <a:custGeom>
              <a:avLst/>
              <a:gdLst/>
              <a:ahLst/>
              <a:cxnLst/>
              <a:rect l="l" t="t" r="r" b="b"/>
              <a:pathLst>
                <a:path w="315594" h="94614">
                  <a:moveTo>
                    <a:pt x="268224" y="0"/>
                  </a:moveTo>
                  <a:lnTo>
                    <a:pt x="268224" y="23621"/>
                  </a:lnTo>
                  <a:lnTo>
                    <a:pt x="0" y="23621"/>
                  </a:lnTo>
                  <a:lnTo>
                    <a:pt x="0" y="70865"/>
                  </a:lnTo>
                  <a:lnTo>
                    <a:pt x="268224" y="70865"/>
                  </a:lnTo>
                  <a:lnTo>
                    <a:pt x="268224" y="94487"/>
                  </a:lnTo>
                  <a:lnTo>
                    <a:pt x="315468" y="47243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4768" y="2145792"/>
              <a:ext cx="315595" cy="94615"/>
            </a:xfrm>
            <a:custGeom>
              <a:avLst/>
              <a:gdLst/>
              <a:ahLst/>
              <a:cxnLst/>
              <a:rect l="l" t="t" r="r" b="b"/>
              <a:pathLst>
                <a:path w="315594" h="94614">
                  <a:moveTo>
                    <a:pt x="0" y="23621"/>
                  </a:moveTo>
                  <a:lnTo>
                    <a:pt x="268224" y="23621"/>
                  </a:lnTo>
                  <a:lnTo>
                    <a:pt x="268224" y="0"/>
                  </a:lnTo>
                  <a:lnTo>
                    <a:pt x="315468" y="47243"/>
                  </a:lnTo>
                  <a:lnTo>
                    <a:pt x="268224" y="94487"/>
                  </a:lnTo>
                  <a:lnTo>
                    <a:pt x="268224" y="70865"/>
                  </a:lnTo>
                  <a:lnTo>
                    <a:pt x="0" y="70865"/>
                  </a:lnTo>
                  <a:lnTo>
                    <a:pt x="0" y="23621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74848" y="1810511"/>
            <a:ext cx="1201420" cy="707390"/>
          </a:xfrm>
          <a:prstGeom prst="rect">
            <a:avLst/>
          </a:prstGeom>
          <a:solidFill>
            <a:srgbClr val="E38312"/>
          </a:solidFill>
          <a:ln w="15240">
            <a:solidFill>
              <a:srgbClr val="A75F09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endParaRPr sz="1400">
              <a:latin typeface="Times New Roman"/>
              <a:cs typeface="Times New Roman"/>
            </a:endParaRPr>
          </a:p>
          <a:p>
            <a:pPr marL="225425">
              <a:lnSpc>
                <a:spcPct val="100000"/>
              </a:lnSpc>
            </a:pPr>
            <a:r>
              <a:rPr sz="1400" spc="-15" dirty="0">
                <a:latin typeface="Microsoft YaHei"/>
                <a:cs typeface="Microsoft YaHei"/>
              </a:rPr>
              <a:t>逻辑综合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1321" y="1832229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YaHei"/>
                <a:cs typeface="Microsoft YaHei"/>
              </a:rPr>
              <a:t>前仿真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02479" y="2106167"/>
            <a:ext cx="330835" cy="111760"/>
            <a:chOff x="4602479" y="2106167"/>
            <a:chExt cx="330835" cy="111760"/>
          </a:xfrm>
        </p:grpSpPr>
        <p:sp>
          <p:nvSpPr>
            <p:cNvPr id="11" name="object 11"/>
            <p:cNvSpPr/>
            <p:nvPr/>
          </p:nvSpPr>
          <p:spPr>
            <a:xfrm>
              <a:off x="4610099" y="2113787"/>
              <a:ext cx="315595" cy="96520"/>
            </a:xfrm>
            <a:custGeom>
              <a:avLst/>
              <a:gdLst/>
              <a:ahLst/>
              <a:cxnLst/>
              <a:rect l="l" t="t" r="r" b="b"/>
              <a:pathLst>
                <a:path w="315595" h="96519">
                  <a:moveTo>
                    <a:pt x="267462" y="0"/>
                  </a:moveTo>
                  <a:lnTo>
                    <a:pt x="267462" y="24003"/>
                  </a:lnTo>
                  <a:lnTo>
                    <a:pt x="0" y="24003"/>
                  </a:lnTo>
                  <a:lnTo>
                    <a:pt x="0" y="72009"/>
                  </a:lnTo>
                  <a:lnTo>
                    <a:pt x="267462" y="72009"/>
                  </a:lnTo>
                  <a:lnTo>
                    <a:pt x="267462" y="96012"/>
                  </a:lnTo>
                  <a:lnTo>
                    <a:pt x="315467" y="48006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0099" y="2113787"/>
              <a:ext cx="315595" cy="96520"/>
            </a:xfrm>
            <a:custGeom>
              <a:avLst/>
              <a:gdLst/>
              <a:ahLst/>
              <a:cxnLst/>
              <a:rect l="l" t="t" r="r" b="b"/>
              <a:pathLst>
                <a:path w="315595" h="96519">
                  <a:moveTo>
                    <a:pt x="0" y="24003"/>
                  </a:moveTo>
                  <a:lnTo>
                    <a:pt x="267462" y="24003"/>
                  </a:lnTo>
                  <a:lnTo>
                    <a:pt x="267462" y="0"/>
                  </a:lnTo>
                  <a:lnTo>
                    <a:pt x="315467" y="48006"/>
                  </a:lnTo>
                  <a:lnTo>
                    <a:pt x="267462" y="96012"/>
                  </a:lnTo>
                  <a:lnTo>
                    <a:pt x="267462" y="72009"/>
                  </a:lnTo>
                  <a:lnTo>
                    <a:pt x="0" y="72009"/>
                  </a:lnTo>
                  <a:lnTo>
                    <a:pt x="0" y="24003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41035" y="1807464"/>
            <a:ext cx="1201420" cy="707390"/>
          </a:xfrm>
          <a:prstGeom prst="rect">
            <a:avLst/>
          </a:prstGeom>
          <a:solidFill>
            <a:srgbClr val="E38312"/>
          </a:solidFill>
          <a:ln w="15240">
            <a:solidFill>
              <a:srgbClr val="A75F0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endParaRPr sz="1400">
              <a:latin typeface="Times New Roman"/>
              <a:cs typeface="Times New Roman"/>
            </a:endParaRPr>
          </a:p>
          <a:p>
            <a:pPr marL="236220">
              <a:lnSpc>
                <a:spcPct val="100000"/>
              </a:lnSpc>
            </a:pPr>
            <a:r>
              <a:rPr sz="1400" spc="-15" dirty="0">
                <a:latin typeface="Microsoft YaHei"/>
                <a:cs typeface="Microsoft YaHei"/>
              </a:rPr>
              <a:t>布局布线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28256" y="1849577"/>
            <a:ext cx="5607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Microsoft YaHei"/>
                <a:cs typeface="Microsoft YaHei"/>
              </a:rPr>
              <a:t>后仿真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49795" y="2124455"/>
            <a:ext cx="330835" cy="109855"/>
            <a:chOff x="6749795" y="2124455"/>
            <a:chExt cx="330835" cy="109855"/>
          </a:xfrm>
        </p:grpSpPr>
        <p:sp>
          <p:nvSpPr>
            <p:cNvPr id="16" name="object 16"/>
            <p:cNvSpPr/>
            <p:nvPr/>
          </p:nvSpPr>
          <p:spPr>
            <a:xfrm>
              <a:off x="6757415" y="2132075"/>
              <a:ext cx="315595" cy="94615"/>
            </a:xfrm>
            <a:custGeom>
              <a:avLst/>
              <a:gdLst/>
              <a:ahLst/>
              <a:cxnLst/>
              <a:rect l="l" t="t" r="r" b="b"/>
              <a:pathLst>
                <a:path w="315595" h="94614">
                  <a:moveTo>
                    <a:pt x="268224" y="0"/>
                  </a:moveTo>
                  <a:lnTo>
                    <a:pt x="268224" y="23622"/>
                  </a:lnTo>
                  <a:lnTo>
                    <a:pt x="0" y="23622"/>
                  </a:lnTo>
                  <a:lnTo>
                    <a:pt x="0" y="70866"/>
                  </a:lnTo>
                  <a:lnTo>
                    <a:pt x="268224" y="70866"/>
                  </a:lnTo>
                  <a:lnTo>
                    <a:pt x="268224" y="94487"/>
                  </a:lnTo>
                  <a:lnTo>
                    <a:pt x="315467" y="47243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57415" y="2132075"/>
              <a:ext cx="315595" cy="94615"/>
            </a:xfrm>
            <a:custGeom>
              <a:avLst/>
              <a:gdLst/>
              <a:ahLst/>
              <a:cxnLst/>
              <a:rect l="l" t="t" r="r" b="b"/>
              <a:pathLst>
                <a:path w="315595" h="94614">
                  <a:moveTo>
                    <a:pt x="0" y="23622"/>
                  </a:moveTo>
                  <a:lnTo>
                    <a:pt x="268224" y="23622"/>
                  </a:lnTo>
                  <a:lnTo>
                    <a:pt x="268224" y="0"/>
                  </a:lnTo>
                  <a:lnTo>
                    <a:pt x="315467" y="47243"/>
                  </a:lnTo>
                  <a:lnTo>
                    <a:pt x="268224" y="94487"/>
                  </a:lnTo>
                  <a:lnTo>
                    <a:pt x="268224" y="70866"/>
                  </a:lnTo>
                  <a:lnTo>
                    <a:pt x="0" y="70866"/>
                  </a:lnTo>
                  <a:lnTo>
                    <a:pt x="0" y="23622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301483" y="1772411"/>
            <a:ext cx="1201420" cy="707390"/>
          </a:xfrm>
          <a:prstGeom prst="rect">
            <a:avLst/>
          </a:prstGeom>
          <a:solidFill>
            <a:srgbClr val="E38312"/>
          </a:solidFill>
          <a:ln w="15240">
            <a:solidFill>
              <a:srgbClr val="A75F0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endParaRPr sz="1400">
              <a:latin typeface="Times New Roman"/>
              <a:cs typeface="Times New Roman"/>
            </a:endParaRPr>
          </a:p>
          <a:p>
            <a:pPr marL="269240">
              <a:lnSpc>
                <a:spcPct val="100000"/>
              </a:lnSpc>
            </a:pPr>
            <a:r>
              <a:rPr sz="1400" spc="-15" dirty="0">
                <a:latin typeface="Microsoft YaHei"/>
                <a:cs typeface="Microsoft YaHei"/>
              </a:rPr>
              <a:t>生产制造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19526" y="2544546"/>
            <a:ext cx="145478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latin typeface="Microsoft YaHei"/>
                <a:cs typeface="Microsoft YaHei"/>
              </a:rPr>
              <a:t>生成门级网表，即门电路之间的逻辑</a:t>
            </a:r>
            <a:r>
              <a:rPr sz="1400" spc="-15" dirty="0">
                <a:latin typeface="Microsoft YaHei"/>
                <a:cs typeface="Microsoft YaHei"/>
              </a:rPr>
              <a:t>连接关系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0707" y="2504518"/>
            <a:ext cx="2447925" cy="13055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10" dirty="0">
                <a:latin typeface="Microsoft YaHei"/>
                <a:cs typeface="Microsoft YaHei"/>
              </a:rPr>
              <a:t>ASIC</a:t>
            </a:r>
            <a:r>
              <a:rPr sz="1400" spc="-5" dirty="0">
                <a:latin typeface="Microsoft YaHei"/>
                <a:cs typeface="Microsoft YaHei"/>
              </a:rPr>
              <a:t>中：门电路的真实连接关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latin typeface="Microsoft YaHei"/>
                <a:cs typeface="Microsoft YaHei"/>
              </a:rPr>
              <a:t>系和物理布局</a:t>
            </a:r>
            <a:endParaRPr sz="1400">
              <a:latin typeface="Microsoft YaHei"/>
              <a:cs typeface="Microsoft YaHei"/>
            </a:endParaRPr>
          </a:p>
          <a:p>
            <a:pPr marL="12700" marR="5080">
              <a:lnSpc>
                <a:spcPct val="150000"/>
              </a:lnSpc>
            </a:pPr>
            <a:r>
              <a:rPr sz="1400" spc="-20" dirty="0">
                <a:latin typeface="Microsoft YaHei"/>
                <a:cs typeface="Microsoft YaHei"/>
              </a:rPr>
              <a:t>FPGA</a:t>
            </a:r>
            <a:r>
              <a:rPr sz="1400" spc="-5" dirty="0">
                <a:latin typeface="Microsoft YaHei"/>
                <a:cs typeface="Microsoft YaHei"/>
              </a:rPr>
              <a:t>中：技术映射为查找表，</a:t>
            </a:r>
            <a:r>
              <a:rPr sz="1400" spc="-10" dirty="0">
                <a:latin typeface="Microsoft YaHei"/>
                <a:cs typeface="Microsoft YaHei"/>
              </a:rPr>
              <a:t>基础单元的布局布线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0259" y="2602458"/>
            <a:ext cx="11036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Microsoft YaHei"/>
                <a:cs typeface="Microsoft YaHei"/>
              </a:rPr>
              <a:t>使用</a:t>
            </a:r>
            <a:r>
              <a:rPr sz="1400" spc="-10" dirty="0">
                <a:latin typeface="Microsoft YaHei"/>
                <a:cs typeface="Microsoft YaHei"/>
              </a:rPr>
              <a:t>HDL</a:t>
            </a:r>
            <a:r>
              <a:rPr sz="1400" spc="-25" dirty="0">
                <a:latin typeface="Microsoft YaHei"/>
                <a:cs typeface="Microsoft YaHei"/>
              </a:rPr>
              <a:t>进行</a:t>
            </a:r>
            <a:r>
              <a:rPr sz="1400" spc="-15" dirty="0">
                <a:latin typeface="Microsoft YaHei"/>
                <a:cs typeface="Microsoft YaHei"/>
              </a:rPr>
              <a:t>电路描述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91578" y="2638171"/>
            <a:ext cx="1198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YaHei"/>
                <a:cs typeface="Microsoft YaHei"/>
              </a:rPr>
              <a:t>FPGA</a:t>
            </a:r>
            <a:r>
              <a:rPr sz="1400" spc="-15" dirty="0">
                <a:latin typeface="Microsoft YaHei"/>
                <a:cs typeface="Microsoft YaHei"/>
              </a:rPr>
              <a:t>无此步骤</a:t>
            </a:r>
            <a:endParaRPr sz="140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704" y="568451"/>
            <a:ext cx="3379403" cy="14188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19447" y="736424"/>
            <a:ext cx="4485640" cy="9855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0"/>
              </a:spcBef>
            </a:pPr>
            <a:r>
              <a:rPr sz="1400" dirty="0">
                <a:latin typeface="Microsoft YaHei"/>
                <a:cs typeface="Microsoft YaHei"/>
              </a:rPr>
              <a:t>使用</a:t>
            </a:r>
            <a:r>
              <a:rPr sz="1400" spc="-30" dirty="0">
                <a:latin typeface="Microsoft YaHei"/>
                <a:cs typeface="Microsoft YaHei"/>
              </a:rPr>
              <a:t>Verilog</a:t>
            </a:r>
            <a:r>
              <a:rPr sz="1400" spc="-5" dirty="0">
                <a:latin typeface="Microsoft YaHei"/>
                <a:cs typeface="Microsoft YaHei"/>
              </a:rPr>
              <a:t>完成简单门电路设计：</a:t>
            </a:r>
            <a:r>
              <a:rPr sz="1400" spc="-10" dirty="0">
                <a:latin typeface="Microsoft YaHei"/>
                <a:cs typeface="Microsoft YaHei"/>
              </a:rPr>
              <a:t>module是层次化设计</a:t>
            </a:r>
            <a:r>
              <a:rPr sz="1400" spc="-20" dirty="0">
                <a:latin typeface="Microsoft YaHei"/>
                <a:cs typeface="Microsoft YaHei"/>
              </a:rPr>
              <a:t>的基本单元，电路的逻辑描述放在</a:t>
            </a:r>
            <a:r>
              <a:rPr sz="1400" spc="-10" dirty="0">
                <a:latin typeface="Microsoft YaHei"/>
                <a:cs typeface="Microsoft YaHei"/>
              </a:rPr>
              <a:t>module-endmodule</a:t>
            </a:r>
            <a:r>
              <a:rPr sz="1400" spc="-25" dirty="0">
                <a:latin typeface="Microsoft YaHei"/>
                <a:cs typeface="Microsoft YaHei"/>
              </a:rPr>
              <a:t>内部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883" y="2232660"/>
            <a:ext cx="8095488" cy="17617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263" y="2273807"/>
            <a:ext cx="1656588" cy="1790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3555" y="2410967"/>
            <a:ext cx="1877568" cy="15514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44776" y="4261510"/>
            <a:ext cx="198691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Microsoft YaHei"/>
                <a:cs typeface="Microsoft YaHei"/>
              </a:rPr>
              <a:t>两种端口定义方式都可以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0085" y="514350"/>
            <a:ext cx="1779804" cy="6762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9676" y="1323187"/>
            <a:ext cx="35871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b="0" spc="-20" dirty="0">
                <a:solidFill>
                  <a:srgbClr val="000000"/>
                </a:solidFill>
                <a:latin typeface="Microsoft YaHei"/>
                <a:cs typeface="Microsoft YaHei"/>
              </a:rPr>
              <a:t>推荐：一个文件对应一个电路模块，文件名和</a:t>
            </a:r>
            <a:r>
              <a:rPr sz="1400" b="0" spc="-10" dirty="0">
                <a:solidFill>
                  <a:srgbClr val="000000"/>
                </a:solidFill>
                <a:latin typeface="Microsoft YaHei"/>
                <a:cs typeface="Microsoft YaHei"/>
              </a:rPr>
              <a:t>模块名保持一致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942388" y="4914900"/>
            <a:ext cx="201612" cy="160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641340" y="3924096"/>
            <a:ext cx="25203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400" spc="-10" dirty="0">
                <a:latin typeface="Microsoft YaHei"/>
                <a:cs typeface="Microsoft YaHei"/>
              </a:rPr>
              <a:t>定义信号的数据类型，端口信号</a:t>
            </a:r>
            <a:r>
              <a:rPr sz="1400" dirty="0">
                <a:latin typeface="Microsoft YaHei"/>
                <a:cs typeface="Microsoft YaHei"/>
              </a:rPr>
              <a:t>缺省为</a:t>
            </a:r>
            <a:r>
              <a:rPr sz="1400" spc="-20" dirty="0">
                <a:latin typeface="Microsoft YaHei"/>
                <a:cs typeface="Microsoft YaHei"/>
              </a:rPr>
              <a:t>wire</a:t>
            </a:r>
            <a:r>
              <a:rPr sz="1400" spc="-25" dirty="0">
                <a:latin typeface="Microsoft YaHei"/>
                <a:cs typeface="Microsoft YaHei"/>
              </a:rPr>
              <a:t>类型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43728" y="327659"/>
            <a:ext cx="2923031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17" y="474550"/>
            <a:ext cx="8035290" cy="16256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40970" indent="-128270">
              <a:lnSpc>
                <a:spcPct val="100000"/>
              </a:lnSpc>
              <a:spcBef>
                <a:spcPts val="935"/>
              </a:spcBef>
              <a:buChar char="•"/>
              <a:tabLst>
                <a:tab pos="140970" algn="l"/>
              </a:tabLst>
            </a:pPr>
            <a:r>
              <a:rPr sz="1400" spc="-20" dirty="0">
                <a:latin typeface="Microsoft YaHei"/>
                <a:cs typeface="Microsoft YaHei"/>
              </a:rPr>
              <a:t>编写格式自由，可以在一行内编写，也可跨多行编写。</a:t>
            </a:r>
            <a:endParaRPr sz="140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840"/>
              </a:spcBef>
              <a:buChar char="•"/>
              <a:tabLst>
                <a:tab pos="141605" algn="l"/>
              </a:tabLst>
            </a:pPr>
            <a:r>
              <a:rPr sz="1400" spc="-20" dirty="0">
                <a:latin typeface="Microsoft YaHei"/>
                <a:cs typeface="Microsoft YaHei"/>
              </a:rPr>
              <a:t>每个语句必须以分号为结束符。</a:t>
            </a:r>
            <a:endParaRPr sz="1400">
              <a:latin typeface="Microsoft YaHei"/>
              <a:cs typeface="Microsoft YaHei"/>
            </a:endParaRPr>
          </a:p>
          <a:p>
            <a:pPr marL="12700" marR="5080" indent="130175">
              <a:lnSpc>
                <a:spcPct val="150000"/>
              </a:lnSpc>
              <a:buChar char="•"/>
              <a:tabLst>
                <a:tab pos="142875" algn="l"/>
              </a:tabLst>
            </a:pPr>
            <a:r>
              <a:rPr sz="1400" spc="-15" dirty="0">
                <a:latin typeface="Microsoft YaHei"/>
                <a:cs typeface="Microsoft YaHei"/>
              </a:rPr>
              <a:t>标识符：用户给</a:t>
            </a:r>
            <a:r>
              <a:rPr sz="1400" spc="-30" dirty="0">
                <a:latin typeface="Microsoft YaHei"/>
                <a:cs typeface="Microsoft YaHei"/>
              </a:rPr>
              <a:t>Verilog</a:t>
            </a:r>
            <a:r>
              <a:rPr sz="1400" spc="-15" dirty="0">
                <a:latin typeface="Microsoft YaHei"/>
                <a:cs typeface="Microsoft YaHei"/>
              </a:rPr>
              <a:t>对象起的名字。可以是任意一组字母、数字、</a:t>
            </a:r>
            <a:r>
              <a:rPr sz="1400" dirty="0">
                <a:latin typeface="Microsoft YaHei"/>
                <a:cs typeface="Microsoft YaHei"/>
              </a:rPr>
              <a:t>$</a:t>
            </a:r>
            <a:r>
              <a:rPr sz="1400" spc="-10" dirty="0">
                <a:latin typeface="Microsoft YaHei"/>
                <a:cs typeface="Microsoft YaHei"/>
              </a:rPr>
              <a:t> 符号和 </a:t>
            </a:r>
            <a:r>
              <a:rPr sz="1400" dirty="0">
                <a:latin typeface="Microsoft YaHei"/>
                <a:cs typeface="Microsoft YaHei"/>
              </a:rPr>
              <a:t>_</a:t>
            </a:r>
            <a:r>
              <a:rPr sz="1400" spc="-15" dirty="0">
                <a:latin typeface="Microsoft YaHei"/>
                <a:cs typeface="Microsoft YaHei"/>
              </a:rPr>
              <a:t> 下划线符号的组合，</a:t>
            </a:r>
            <a:r>
              <a:rPr sz="1400" spc="-20" dirty="0">
                <a:latin typeface="Microsoft YaHei"/>
                <a:cs typeface="Microsoft YaHei"/>
              </a:rPr>
              <a:t>但标识符的第一个字符必须是字母或者下划线。区分大小写。</a:t>
            </a:r>
            <a:endParaRPr sz="140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840"/>
              </a:spcBef>
              <a:buChar char="•"/>
              <a:tabLst>
                <a:tab pos="141605" algn="l"/>
              </a:tabLst>
            </a:pPr>
            <a:r>
              <a:rPr sz="1400" spc="-15" dirty="0">
                <a:latin typeface="Microsoft YaHei"/>
                <a:cs typeface="Microsoft YaHei"/>
              </a:rPr>
              <a:t>关键字：</a:t>
            </a:r>
            <a:r>
              <a:rPr sz="1400" spc="-25" dirty="0">
                <a:latin typeface="Microsoft YaHei"/>
                <a:cs typeface="Microsoft YaHei"/>
              </a:rPr>
              <a:t>Verilog</a:t>
            </a:r>
            <a:r>
              <a:rPr sz="1400" spc="-15" dirty="0">
                <a:latin typeface="Microsoft YaHei"/>
                <a:cs typeface="Microsoft YaHei"/>
              </a:rPr>
              <a:t>内部已经使用的标识符。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563" y="2383535"/>
            <a:ext cx="5952364" cy="14081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67989" y="3890264"/>
            <a:ext cx="2229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Microsoft YaHei"/>
                <a:cs typeface="Microsoft YaHei"/>
              </a:rPr>
              <a:t>Verilog</a:t>
            </a:r>
            <a:r>
              <a:rPr sz="1400" spc="-10" dirty="0">
                <a:latin typeface="Microsoft YaHei"/>
                <a:cs typeface="Microsoft YaHei"/>
              </a:rPr>
              <a:t>中的一些主要关键字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152" y="634824"/>
            <a:ext cx="6479540" cy="317944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20" dirty="0">
                <a:latin typeface="Microsoft YaHei"/>
                <a:cs typeface="Microsoft YaHei"/>
              </a:rPr>
              <a:t>数据类型用于表示电路中的物理连线、 数据存储、传输单元等、主要的数据类型：</a:t>
            </a:r>
            <a:endParaRPr sz="1400" dirty="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840"/>
              </a:spcBef>
              <a:buChar char="•"/>
              <a:tabLst>
                <a:tab pos="141605" algn="l"/>
              </a:tabLst>
            </a:pPr>
            <a:r>
              <a:rPr sz="1400" spc="-20" dirty="0">
                <a:latin typeface="Microsoft YaHei"/>
                <a:cs typeface="Microsoft YaHei"/>
              </a:rPr>
              <a:t>wire</a:t>
            </a:r>
            <a:r>
              <a:rPr sz="1400" spc="-25" dirty="0">
                <a:latin typeface="Microsoft YaHei"/>
                <a:cs typeface="Microsoft YaHei"/>
              </a:rPr>
              <a:t>：表示器件之间的物理连线</a:t>
            </a:r>
            <a:endParaRPr sz="1400" dirty="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20" dirty="0">
                <a:latin typeface="Microsoft YaHei"/>
                <a:cs typeface="Microsoft YaHei"/>
              </a:rPr>
              <a:t>reg</a:t>
            </a:r>
            <a:r>
              <a:rPr sz="1400" spc="-15" dirty="0">
                <a:latin typeface="Microsoft YaHei"/>
                <a:cs typeface="Microsoft YaHei"/>
              </a:rPr>
              <a:t>：表示抽象存储元件</a:t>
            </a:r>
            <a:endParaRPr sz="1400" dirty="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parameter</a:t>
            </a:r>
            <a:r>
              <a:rPr sz="1400" spc="-15" dirty="0">
                <a:latin typeface="Microsoft YaHei"/>
                <a:cs typeface="Microsoft YaHei"/>
              </a:rPr>
              <a:t>：运行时的常数</a:t>
            </a:r>
            <a:endParaRPr sz="1400" dirty="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409"/>
              </a:spcBef>
              <a:buFont typeface="Microsoft YaHei"/>
              <a:buChar char="•"/>
            </a:pPr>
            <a:endParaRPr sz="1400" dirty="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latin typeface="Microsoft YaHei"/>
                <a:cs typeface="Microsoft YaHei"/>
              </a:rPr>
              <a:t>四种基本值来表示硬件电路中的逻辑值状态，所有的数据类型都在此四类中取值：</a:t>
            </a:r>
            <a:endParaRPr sz="1400" dirty="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0：逻辑 </a:t>
            </a:r>
            <a:r>
              <a:rPr sz="1400" dirty="0">
                <a:latin typeface="Microsoft YaHei"/>
                <a:cs typeface="Microsoft YaHei"/>
              </a:rPr>
              <a:t>0</a:t>
            </a:r>
            <a:r>
              <a:rPr sz="1400" spc="-20" dirty="0">
                <a:latin typeface="Microsoft YaHei"/>
                <a:cs typeface="Microsoft YaHei"/>
              </a:rPr>
              <a:t> 或 "假"</a:t>
            </a:r>
            <a:endParaRPr sz="1400" dirty="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1：逻辑 </a:t>
            </a:r>
            <a:r>
              <a:rPr sz="1400" dirty="0">
                <a:latin typeface="Microsoft YaHei"/>
                <a:cs typeface="Microsoft YaHei"/>
              </a:rPr>
              <a:t>1</a:t>
            </a:r>
            <a:r>
              <a:rPr sz="1400" spc="-20" dirty="0">
                <a:latin typeface="Microsoft YaHei"/>
                <a:cs typeface="Microsoft YaHei"/>
              </a:rPr>
              <a:t> 或 "真"</a:t>
            </a:r>
            <a:endParaRPr sz="1400" dirty="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dirty="0">
                <a:latin typeface="Microsoft YaHei"/>
                <a:cs typeface="Microsoft YaHei"/>
              </a:rPr>
              <a:t>x</a:t>
            </a:r>
            <a:r>
              <a:rPr sz="1400" spc="-5" dirty="0">
                <a:latin typeface="Microsoft YaHei"/>
                <a:cs typeface="Microsoft YaHei"/>
              </a:rPr>
              <a:t> 或 </a:t>
            </a:r>
            <a:r>
              <a:rPr sz="1400" spc="-10" dirty="0">
                <a:latin typeface="Microsoft YaHei"/>
                <a:cs typeface="Microsoft YaHei"/>
              </a:rPr>
              <a:t>X</a:t>
            </a:r>
            <a:r>
              <a:rPr sz="1400" spc="-15" dirty="0">
                <a:latin typeface="Microsoft YaHei"/>
                <a:cs typeface="Microsoft YaHei"/>
              </a:rPr>
              <a:t>：不确定或未知态</a:t>
            </a:r>
            <a:endParaRPr sz="1400" dirty="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4"/>
              </a:spcBef>
              <a:buChar char="•"/>
              <a:tabLst>
                <a:tab pos="140970" algn="l"/>
              </a:tabLst>
            </a:pPr>
            <a:r>
              <a:rPr sz="1400" dirty="0">
                <a:latin typeface="Microsoft YaHei"/>
                <a:cs typeface="Microsoft YaHei"/>
              </a:rPr>
              <a:t>z</a:t>
            </a:r>
            <a:r>
              <a:rPr sz="1400" spc="-5" dirty="0">
                <a:latin typeface="Microsoft YaHei"/>
                <a:cs typeface="Microsoft YaHei"/>
              </a:rPr>
              <a:t> 或 </a:t>
            </a:r>
            <a:r>
              <a:rPr sz="1400" dirty="0">
                <a:latin typeface="Microsoft YaHei"/>
                <a:cs typeface="Microsoft YaHei"/>
              </a:rPr>
              <a:t>Z</a:t>
            </a:r>
            <a:r>
              <a:rPr sz="1400" spc="-15" dirty="0">
                <a:latin typeface="Microsoft YaHei"/>
                <a:cs typeface="Microsoft YaHei"/>
              </a:rPr>
              <a:t>：高阻态</a:t>
            </a:r>
            <a:endParaRPr sz="1400" dirty="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0615" y="1133855"/>
            <a:ext cx="2124456" cy="8961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0615" y="2830067"/>
            <a:ext cx="2028443" cy="10759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822" y="527659"/>
            <a:ext cx="64211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15" dirty="0">
                <a:latin typeface="Microsoft YaHei"/>
                <a:cs typeface="Microsoft YaHei"/>
              </a:rPr>
              <a:t>整数表示方式：&lt;+/-&gt;&lt;位宽&gt;'&lt;进制&gt;&lt;数字&gt;，其中进制可为十进制</a:t>
            </a:r>
            <a:r>
              <a:rPr sz="1400" dirty="0">
                <a:latin typeface="Microsoft YaHei"/>
                <a:cs typeface="Microsoft YaHei"/>
              </a:rPr>
              <a:t>('d 或 </a:t>
            </a:r>
            <a:r>
              <a:rPr sz="1400" spc="-20" dirty="0">
                <a:latin typeface="Microsoft YaHei"/>
                <a:cs typeface="Microsoft YaHei"/>
              </a:rPr>
              <a:t>'D)，</a:t>
            </a:r>
            <a:r>
              <a:rPr sz="1400" spc="-5" dirty="0">
                <a:latin typeface="Microsoft YaHei"/>
                <a:cs typeface="Microsoft YaHei"/>
              </a:rPr>
              <a:t>十六进制</a:t>
            </a:r>
            <a:r>
              <a:rPr sz="1400" dirty="0">
                <a:latin typeface="Microsoft YaHei"/>
                <a:cs typeface="Microsoft YaHei"/>
              </a:rPr>
              <a:t>('h</a:t>
            </a:r>
            <a:r>
              <a:rPr sz="1400" spc="-10" dirty="0">
                <a:latin typeface="Microsoft YaHei"/>
                <a:cs typeface="Microsoft YaHei"/>
              </a:rPr>
              <a:t> 或 'H)，二进制</a:t>
            </a:r>
            <a:r>
              <a:rPr sz="1400" dirty="0">
                <a:latin typeface="Microsoft YaHei"/>
                <a:cs typeface="Microsoft YaHei"/>
              </a:rPr>
              <a:t>（'b</a:t>
            </a:r>
            <a:r>
              <a:rPr sz="1400" spc="-10" dirty="0">
                <a:latin typeface="Microsoft YaHei"/>
                <a:cs typeface="Microsoft YaHei"/>
              </a:rPr>
              <a:t> 或 'B），</a:t>
            </a:r>
            <a:r>
              <a:rPr sz="1400" dirty="0">
                <a:latin typeface="Microsoft YaHei"/>
                <a:cs typeface="Microsoft YaHei"/>
              </a:rPr>
              <a:t>八进制（'o</a:t>
            </a:r>
            <a:r>
              <a:rPr sz="1400" spc="-15" dirty="0">
                <a:latin typeface="Microsoft YaHei"/>
                <a:cs typeface="Microsoft YaHei"/>
              </a:rPr>
              <a:t> 或 '</a:t>
            </a:r>
            <a:r>
              <a:rPr sz="1400" spc="-25" dirty="0">
                <a:latin typeface="Microsoft YaHei"/>
                <a:cs typeface="Microsoft YaHei"/>
              </a:rPr>
              <a:t>O）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203" y="1420367"/>
            <a:ext cx="7286244" cy="25420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501</Words>
  <Application>Microsoft Office PowerPoint</Application>
  <PresentationFormat>全屏显示(16:9)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Arimo</vt:lpstr>
      <vt:lpstr>阿里巴巴普惠体 Heavy</vt:lpstr>
      <vt:lpstr>等线</vt:lpstr>
      <vt:lpstr>等线 Light</vt:lpstr>
      <vt:lpstr>楷体</vt:lpstr>
      <vt:lpstr>Microsoft YaHei</vt:lpstr>
      <vt:lpstr>Arial</vt:lpstr>
      <vt:lpstr>Calibri</vt:lpstr>
      <vt:lpstr>Times New Roman</vt:lpstr>
      <vt:lpstr>Office 主题​​</vt:lpstr>
      <vt:lpstr>Office Theme</vt:lpstr>
      <vt:lpstr>PowerPoint 演示文稿</vt:lpstr>
      <vt:lpstr>PowerPoint 演示文稿</vt:lpstr>
      <vt:lpstr>PowerPoint 演示文稿</vt:lpstr>
      <vt:lpstr>从RTL到物理实现的主要流程：</vt:lpstr>
      <vt:lpstr>PowerPoint 演示文稿</vt:lpstr>
      <vt:lpstr>推荐：一个文件对应一个电路模块，文件名和模块名保持一致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模块调用：类似于对于门级原语的调用，可以在一个模块中调用其他模块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X射线偏振探测</dc:title>
  <dc:creator>FHB</dc:creator>
  <cp:lastModifiedBy>Administrator</cp:lastModifiedBy>
  <cp:revision>5</cp:revision>
  <dcterms:created xsi:type="dcterms:W3CDTF">2025-01-12T02:25:05Z</dcterms:created>
  <dcterms:modified xsi:type="dcterms:W3CDTF">2025-01-12T03:44:59Z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2025-01-12T00:00:00Z</vt:filetime>
  </property>
  <property fmtid="{D5CDD505-2E9C-101B-9397-08002B2CF9AE}" pid="5" name="Producer">
    <vt:lpwstr>Microsoft® PowerPoint® 2016</vt:lpwstr>
  </property>
</Properties>
</file>