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9" r:id="rId2"/>
  </p:sldMasterIdLst>
  <p:sldIdLst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3696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218926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357187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238693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7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3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4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6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34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9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2135612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3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3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6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57588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124196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265317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231573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392211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23013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325579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105"/>
              </a:lnSpc>
            </a:pPr>
            <a:fld id="{81D60167-4931-47E6-BA6A-407CBD079E47}" type="slidenum">
              <a:rPr lang="en-US" altLang="zh-CN" spc="-25" smtClean="0"/>
              <a:t>‹#›</a:t>
            </a:fld>
            <a:endParaRPr lang="en-US" altLang="zh-CN" spc="-25" dirty="0"/>
          </a:p>
        </p:txBody>
      </p:sp>
    </p:spTree>
    <p:extLst>
      <p:ext uri="{BB962C8B-B14F-4D97-AF65-F5344CB8AC3E}">
        <p14:creationId xmlns:p14="http://schemas.microsoft.com/office/powerpoint/2010/main" val="118874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blog.csdn.net/gordon_77/article/details/79483119" TargetMode="External"/><Relationship Id="rId4" Type="http://schemas.openxmlformats.org/officeDocument/2006/relationships/hyperlink" Target="https://blog.csdn.net/qq_42446721/article/details/12208179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7" y="528886"/>
            <a:ext cx="8629650" cy="4100264"/>
            <a:chOff x="0" y="0"/>
            <a:chExt cx="4545659" cy="2159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159810"/>
            </a:xfrm>
            <a:custGeom>
              <a:avLst/>
              <a:gdLst/>
              <a:ahLst/>
              <a:cxnLst/>
              <a:rect l="l" t="t" r="r" b="b"/>
              <a:pathLst>
                <a:path w="4545659" h="2159810">
                  <a:moveTo>
                    <a:pt x="0" y="0"/>
                  </a:moveTo>
                  <a:lnTo>
                    <a:pt x="4545659" y="0"/>
                  </a:lnTo>
                  <a:lnTo>
                    <a:pt x="4545659" y="2159810"/>
                  </a:lnTo>
                  <a:lnTo>
                    <a:pt x="0" y="21598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6738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545659" cy="222648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4077274" y="3026825"/>
            <a:ext cx="4583190" cy="1624949"/>
          </a:xfrm>
          <a:custGeom>
            <a:avLst/>
            <a:gdLst/>
            <a:ahLst/>
            <a:cxnLst/>
            <a:rect l="l" t="t" r="r" b="b"/>
            <a:pathLst>
              <a:path w="9166379" h="3249898">
                <a:moveTo>
                  <a:pt x="9166379" y="0"/>
                </a:moveTo>
                <a:lnTo>
                  <a:pt x="0" y="0"/>
                </a:lnTo>
                <a:lnTo>
                  <a:pt x="0" y="3249898"/>
                </a:lnTo>
                <a:lnTo>
                  <a:pt x="9166379" y="3249898"/>
                </a:lnTo>
                <a:lnTo>
                  <a:pt x="9166379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0"/>
            <a:ext cx="2333870" cy="5142480"/>
            <a:chOff x="0" y="0"/>
            <a:chExt cx="1229363" cy="2708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9363" cy="2708796"/>
            </a:xfrm>
            <a:custGeom>
              <a:avLst/>
              <a:gdLst/>
              <a:ahLst/>
              <a:cxnLst/>
              <a:rect l="l" t="t" r="r" b="b"/>
              <a:pathLst>
                <a:path w="1229363" h="2708796">
                  <a:moveTo>
                    <a:pt x="0" y="0"/>
                  </a:moveTo>
                  <a:lnTo>
                    <a:pt x="1229363" y="0"/>
                  </a:lnTo>
                  <a:lnTo>
                    <a:pt x="1229363" y="2708796"/>
                  </a:lnTo>
                  <a:lnTo>
                    <a:pt x="0" y="2708796"/>
                  </a:lnTo>
                  <a:close/>
                </a:path>
              </a:pathLst>
            </a:custGeom>
            <a:solidFill>
              <a:srgbClr val="0673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229363" cy="277547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0729" y="922669"/>
            <a:ext cx="3297142" cy="32971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6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0639" y="1032476"/>
            <a:ext cx="3077528" cy="3077528"/>
            <a:chOff x="0" y="0"/>
            <a:chExt cx="8206740" cy="8206740"/>
          </a:xfrm>
        </p:grpSpPr>
        <p:sp>
          <p:nvSpPr>
            <p:cNvPr id="13" name="Freeform 13"/>
            <p:cNvSpPr/>
            <p:nvPr/>
          </p:nvSpPr>
          <p:spPr>
            <a:xfrm>
              <a:off x="19050" y="19050"/>
              <a:ext cx="8168640" cy="8168640"/>
            </a:xfrm>
            <a:custGeom>
              <a:avLst/>
              <a:gdLst/>
              <a:ahLst/>
              <a:cxnLst/>
              <a:rect l="l" t="t" r="r" b="b"/>
              <a:pathLst>
                <a:path w="8168640" h="8168640">
                  <a:moveTo>
                    <a:pt x="0" y="4084320"/>
                  </a:moveTo>
                  <a:cubicBezTo>
                    <a:pt x="0" y="1828673"/>
                    <a:pt x="1828673" y="0"/>
                    <a:pt x="4084320" y="0"/>
                  </a:cubicBezTo>
                  <a:cubicBezTo>
                    <a:pt x="6339967" y="0"/>
                    <a:pt x="8168640" y="1828673"/>
                    <a:pt x="8168640" y="4084320"/>
                  </a:cubicBezTo>
                  <a:cubicBezTo>
                    <a:pt x="8168640" y="6339967"/>
                    <a:pt x="6339967" y="8168640"/>
                    <a:pt x="4084320" y="8168640"/>
                  </a:cubicBezTo>
                  <a:cubicBezTo>
                    <a:pt x="1828673" y="8168640"/>
                    <a:pt x="0" y="6339967"/>
                    <a:pt x="0" y="4084320"/>
                  </a:cubicBezTo>
                  <a:close/>
                </a:path>
              </a:pathLst>
            </a:custGeom>
            <a:blipFill>
              <a:blip r:embed="rId4"/>
              <a:stretch>
                <a:fillRect l="-3833" r="-3833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8206740" cy="8206740"/>
            </a:xfrm>
            <a:custGeom>
              <a:avLst/>
              <a:gdLst/>
              <a:ahLst/>
              <a:cxnLst/>
              <a:rect l="l" t="t" r="r" b="b"/>
              <a:pathLst>
                <a:path w="8206740" h="8206740">
                  <a:moveTo>
                    <a:pt x="0" y="4103370"/>
                  </a:moveTo>
                  <a:cubicBezTo>
                    <a:pt x="0" y="1837182"/>
                    <a:pt x="1837182" y="0"/>
                    <a:pt x="4103370" y="0"/>
                  </a:cubicBezTo>
                  <a:lnTo>
                    <a:pt x="4103370" y="19050"/>
                  </a:lnTo>
                  <a:lnTo>
                    <a:pt x="4103370" y="0"/>
                  </a:lnTo>
                  <a:cubicBezTo>
                    <a:pt x="6369558" y="0"/>
                    <a:pt x="8206740" y="1837182"/>
                    <a:pt x="8206740" y="4103370"/>
                  </a:cubicBezTo>
                  <a:lnTo>
                    <a:pt x="8187690" y="4103370"/>
                  </a:lnTo>
                  <a:lnTo>
                    <a:pt x="8206740" y="4103370"/>
                  </a:lnTo>
                  <a:cubicBezTo>
                    <a:pt x="8206740" y="6369558"/>
                    <a:pt x="6369558" y="8206740"/>
                    <a:pt x="4103370" y="8206740"/>
                  </a:cubicBezTo>
                  <a:lnTo>
                    <a:pt x="4103370" y="8187690"/>
                  </a:lnTo>
                  <a:lnTo>
                    <a:pt x="4103370" y="8206740"/>
                  </a:lnTo>
                  <a:cubicBezTo>
                    <a:pt x="1837182" y="8206740"/>
                    <a:pt x="0" y="6369558"/>
                    <a:pt x="0" y="4103370"/>
                  </a:cubicBezTo>
                  <a:lnTo>
                    <a:pt x="19050" y="4103370"/>
                  </a:lnTo>
                  <a:lnTo>
                    <a:pt x="38100" y="4103370"/>
                  </a:lnTo>
                  <a:lnTo>
                    <a:pt x="19050" y="4103370"/>
                  </a:lnTo>
                  <a:lnTo>
                    <a:pt x="0" y="4103370"/>
                  </a:lnTo>
                  <a:moveTo>
                    <a:pt x="38100" y="4103370"/>
                  </a:moveTo>
                  <a:cubicBezTo>
                    <a:pt x="38100" y="4113911"/>
                    <a:pt x="29591" y="4122420"/>
                    <a:pt x="19050" y="4122420"/>
                  </a:cubicBezTo>
                  <a:cubicBezTo>
                    <a:pt x="8509" y="4122420"/>
                    <a:pt x="0" y="4113911"/>
                    <a:pt x="0" y="4103370"/>
                  </a:cubicBezTo>
                  <a:cubicBezTo>
                    <a:pt x="0" y="4092829"/>
                    <a:pt x="8509" y="4084320"/>
                    <a:pt x="19050" y="4084320"/>
                  </a:cubicBezTo>
                  <a:cubicBezTo>
                    <a:pt x="29591" y="4084320"/>
                    <a:pt x="38100" y="4092829"/>
                    <a:pt x="38100" y="4103370"/>
                  </a:cubicBezTo>
                  <a:cubicBezTo>
                    <a:pt x="38100" y="6348603"/>
                    <a:pt x="1858137" y="8168640"/>
                    <a:pt x="4103370" y="8168640"/>
                  </a:cubicBezTo>
                  <a:cubicBezTo>
                    <a:pt x="6348603" y="8168640"/>
                    <a:pt x="8168640" y="6348603"/>
                    <a:pt x="8168640" y="4103370"/>
                  </a:cubicBezTo>
                  <a:cubicBezTo>
                    <a:pt x="8168640" y="1858137"/>
                    <a:pt x="6348603" y="38100"/>
                    <a:pt x="4103370" y="38100"/>
                  </a:cubicBezTo>
                  <a:lnTo>
                    <a:pt x="4103370" y="19050"/>
                  </a:lnTo>
                  <a:lnTo>
                    <a:pt x="4103370" y="38100"/>
                  </a:lnTo>
                  <a:cubicBezTo>
                    <a:pt x="1858137" y="38100"/>
                    <a:pt x="38100" y="1858137"/>
                    <a:pt x="38100" y="4103370"/>
                  </a:cubicBezTo>
                  <a:close/>
                </a:path>
              </a:pathLst>
            </a:custGeom>
            <a:solidFill>
              <a:srgbClr val="067386">
                <a:alpha val="6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079992" y="3262707"/>
            <a:ext cx="1691343" cy="264474"/>
            <a:chOff x="0" y="0"/>
            <a:chExt cx="4510247" cy="70526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260355"/>
              <a:ext cx="184553" cy="184553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7386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63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68192" y="0"/>
              <a:ext cx="4042055" cy="705263"/>
              <a:chOff x="0" y="0"/>
              <a:chExt cx="798431" cy="13931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98431" cy="139311"/>
              </a:xfrm>
              <a:custGeom>
                <a:avLst/>
                <a:gdLst/>
                <a:ahLst/>
                <a:cxnLst/>
                <a:rect l="l" t="t" r="r" b="b"/>
                <a:pathLst>
                  <a:path w="798431" h="139311">
                    <a:moveTo>
                      <a:pt x="69656" y="0"/>
                    </a:moveTo>
                    <a:lnTo>
                      <a:pt x="728775" y="0"/>
                    </a:lnTo>
                    <a:cubicBezTo>
                      <a:pt x="767245" y="0"/>
                      <a:pt x="798431" y="31186"/>
                      <a:pt x="798431" y="69656"/>
                    </a:cubicBezTo>
                    <a:lnTo>
                      <a:pt x="798431" y="69656"/>
                    </a:lnTo>
                    <a:cubicBezTo>
                      <a:pt x="798431" y="88129"/>
                      <a:pt x="791092" y="105847"/>
                      <a:pt x="778029" y="118910"/>
                    </a:cubicBezTo>
                    <a:cubicBezTo>
                      <a:pt x="764966" y="131973"/>
                      <a:pt x="747249" y="139311"/>
                      <a:pt x="728775" y="139311"/>
                    </a:cubicBezTo>
                    <a:lnTo>
                      <a:pt x="69656" y="139311"/>
                    </a:lnTo>
                    <a:cubicBezTo>
                      <a:pt x="31186" y="139311"/>
                      <a:pt x="0" y="108125"/>
                      <a:pt x="0" y="69656"/>
                    </a:cubicBezTo>
                    <a:lnTo>
                      <a:pt x="0" y="69656"/>
                    </a:lnTo>
                    <a:cubicBezTo>
                      <a:pt x="0" y="31186"/>
                      <a:pt x="31186" y="0"/>
                      <a:pt x="6965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67386"/>
                </a:solidFill>
                <a:prstDash val="solid"/>
                <a:round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66675"/>
                <a:ext cx="798431" cy="205986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63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992072" y="111405"/>
              <a:ext cx="2994295" cy="478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98" normalizeH="0" baseline="0" noProof="0" dirty="0">
                  <a:ln>
                    <a:noFill/>
                  </a:ln>
                  <a:solidFill>
                    <a:srgbClr val="067386">
                      <a:alpha val="89804"/>
                    </a:srgbClr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万童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>
            <a:off x="4255564" y="2914650"/>
            <a:ext cx="1724874" cy="0"/>
          </a:xfrm>
          <a:prstGeom prst="line">
            <a:avLst/>
          </a:prstGeom>
          <a:ln w="38100" cap="flat">
            <a:solidFill>
              <a:srgbClr val="06738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7628412" y="3107632"/>
            <a:ext cx="1720070" cy="2240400"/>
          </a:xfrm>
          <a:custGeom>
            <a:avLst/>
            <a:gdLst/>
            <a:ahLst/>
            <a:cxnLst/>
            <a:rect l="l" t="t" r="r" b="b"/>
            <a:pathLst>
              <a:path w="3440140" h="4480799">
                <a:moveTo>
                  <a:pt x="0" y="0"/>
                </a:moveTo>
                <a:lnTo>
                  <a:pt x="3440140" y="0"/>
                </a:lnTo>
                <a:lnTo>
                  <a:pt x="3440140" y="4480799"/>
                </a:lnTo>
                <a:lnTo>
                  <a:pt x="0" y="4480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046461" y="1074590"/>
            <a:ext cx="421200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67386"/>
                </a:solidFill>
                <a:effectLst/>
                <a:uLnTx/>
                <a:uFillTx/>
                <a:latin typeface="Calibri"/>
                <a:ea typeface="阿里巴巴普惠体 Heavy" panose="00020600040101010101" charset="-122"/>
                <a:cs typeface="+mn-cs"/>
              </a:rPr>
              <a:t>芯火燎原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67386"/>
              </a:solidFill>
              <a:effectLst/>
              <a:uLnTx/>
              <a:uFillTx/>
              <a:latin typeface="Calibri"/>
              <a:ea typeface="阿里巴巴普惠体 Heavy" panose="00020600040101010101" charset="-122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72000" y="1956702"/>
            <a:ext cx="44921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25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数字</a:t>
            </a:r>
            <a:r>
              <a:rPr kumimoji="0" lang="en-US" altLang="zh-CN" sz="2200" b="1" i="0" u="none" strike="noStrike" kern="1200" cap="none" spc="25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IC</a:t>
            </a:r>
            <a:endParaRPr kumimoji="0" lang="en-US" sz="2200" b="1" i="0" u="none" strike="noStrike" kern="1200" cap="none" spc="25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046461" y="3903418"/>
            <a:ext cx="3378348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140" normalizeH="0" baseline="0" noProof="0">
                <a:ln>
                  <a:noFill/>
                </a:ln>
                <a:solidFill>
                  <a:srgbClr val="067386"/>
                </a:solidFill>
                <a:effectLst/>
                <a:uLnTx/>
                <a:uFillTx/>
                <a:latin typeface="Arimo" panose="020B0604020202020204"/>
                <a:ea typeface="+mn-ea"/>
                <a:cs typeface="+mn-cs"/>
              </a:rPr>
              <a:t>Lorem ipsum dolor sit amet, consectetuer adipiscing elit. Maecenas  porttitor congue massa. Fusce posuere, magna sed pulvinar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18745" y="2585602"/>
            <a:ext cx="189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Verilog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基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础</a:t>
            </a:r>
            <a:r>
              <a:rPr lang="en-US" altLang="zh-CN" sz="1600" dirty="0">
                <a:solidFill>
                  <a:srgbClr val="4BACC6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78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098" y="2036064"/>
            <a:ext cx="1533827" cy="11262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90698" y="1153795"/>
            <a:ext cx="4498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YaHei"/>
                <a:cs typeface="Microsoft YaHei"/>
              </a:rPr>
              <a:t>一个同步置位和复位的</a:t>
            </a:r>
            <a:r>
              <a:rPr sz="1400" spc="-10" dirty="0">
                <a:latin typeface="Microsoft YaHei"/>
                <a:cs typeface="Microsoft YaHei"/>
              </a:rPr>
              <a:t>DFF，rst=1时复位，set=1</a:t>
            </a:r>
            <a:r>
              <a:rPr sz="1400" spc="-25" dirty="0">
                <a:latin typeface="Microsoft YaHei"/>
                <a:cs typeface="Microsoft YaHei"/>
              </a:rPr>
              <a:t>时置位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9744" y="1876044"/>
            <a:ext cx="2305811" cy="1447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361950"/>
            <a:ext cx="48780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一个异步置位和复位的DFF，rst_n=0</a:t>
            </a:r>
            <a:r>
              <a:rPr sz="1400" spc="-15" dirty="0">
                <a:latin typeface="Microsoft YaHei"/>
                <a:cs typeface="Microsoft YaHei"/>
              </a:rPr>
              <a:t>时复位，</a:t>
            </a:r>
            <a:r>
              <a:rPr sz="1400" spc="-10" dirty="0">
                <a:latin typeface="Microsoft YaHei"/>
                <a:cs typeface="Microsoft YaHei"/>
              </a:rPr>
              <a:t>set_n=0</a:t>
            </a:r>
            <a:r>
              <a:rPr sz="1400" spc="-25" dirty="0">
                <a:latin typeface="Microsoft YaHei"/>
                <a:cs typeface="Microsoft YaHei"/>
              </a:rPr>
              <a:t>时置位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221" y="1311961"/>
            <a:ext cx="1581150" cy="114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238" y="1286052"/>
            <a:ext cx="4924044" cy="14950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6" name="文本框 5"/>
          <p:cNvSpPr txBox="1"/>
          <p:nvPr/>
        </p:nvSpPr>
        <p:spPr>
          <a:xfrm>
            <a:off x="914400" y="3257550"/>
            <a:ext cx="760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hlinkClick r:id="rId4"/>
              </a:rPr>
              <a:t>深入理解复位</a:t>
            </a:r>
            <a:r>
              <a:rPr lang="en-US" altLang="zh-CN" dirty="0" smtClean="0">
                <a:hlinkClick r:id="rId4"/>
              </a:rPr>
              <a:t>---</a:t>
            </a:r>
            <a:r>
              <a:rPr lang="zh-CN" altLang="en-US" dirty="0" smtClean="0">
                <a:hlinkClick r:id="rId4"/>
              </a:rPr>
              <a:t>同步复位，异步复位，异步复位同步释放</a:t>
            </a:r>
            <a:r>
              <a:rPr lang="en-US" altLang="zh-CN" dirty="0" smtClean="0">
                <a:hlinkClick r:id="rId4"/>
              </a:rPr>
              <a:t>(</a:t>
            </a:r>
            <a:r>
              <a:rPr lang="zh-CN" altLang="en-US" dirty="0" smtClean="0">
                <a:hlinkClick r:id="rId4"/>
              </a:rPr>
              <a:t>含多时钟域）</a:t>
            </a:r>
            <a:r>
              <a:rPr lang="en-US" altLang="zh-CN" dirty="0" smtClean="0">
                <a:hlinkClick r:id="rId4"/>
              </a:rPr>
              <a:t>_</a:t>
            </a:r>
            <a:r>
              <a:rPr lang="zh-CN" altLang="en-US" dirty="0" smtClean="0">
                <a:hlinkClick r:id="rId4"/>
              </a:rPr>
              <a:t>画出支持异步复位</a:t>
            </a:r>
            <a:r>
              <a:rPr lang="en-US" altLang="zh-CN" dirty="0" smtClean="0">
                <a:hlinkClick r:id="rId4"/>
              </a:rPr>
              <a:t>dff</a:t>
            </a:r>
            <a:r>
              <a:rPr lang="zh-CN" altLang="en-US" dirty="0" smtClean="0">
                <a:hlinkClick r:id="rId4"/>
              </a:rPr>
              <a:t>的电路图</a:t>
            </a:r>
            <a:r>
              <a:rPr lang="en-US" altLang="zh-CN" dirty="0" smtClean="0">
                <a:hlinkClick r:id="rId4"/>
              </a:rPr>
              <a:t>-CSDN</a:t>
            </a:r>
            <a:r>
              <a:rPr lang="zh-CN" altLang="en-US" dirty="0" smtClean="0">
                <a:hlinkClick r:id="rId4"/>
              </a:rPr>
              <a:t>博客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>
                <a:hlinkClick r:id="rId5"/>
              </a:rPr>
              <a:t>亚稳态的产生机理、消除办法</a:t>
            </a:r>
            <a:r>
              <a:rPr lang="en-US" altLang="zh-CN" dirty="0" smtClean="0">
                <a:hlinkClick r:id="rId5"/>
              </a:rPr>
              <a:t>_</a:t>
            </a:r>
            <a:r>
              <a:rPr lang="zh-CN" altLang="en-US" dirty="0" smtClean="0">
                <a:hlinkClick r:id="rId5"/>
              </a:rPr>
              <a:t>亚稳态产生的原因及消除方法</a:t>
            </a:r>
            <a:r>
              <a:rPr lang="en-US" altLang="zh-CN" dirty="0" smtClean="0">
                <a:hlinkClick r:id="rId5"/>
              </a:rPr>
              <a:t>-CSDN</a:t>
            </a:r>
            <a:r>
              <a:rPr lang="zh-CN" altLang="en-US" dirty="0" smtClean="0">
                <a:hlinkClick r:id="rId5"/>
              </a:rPr>
              <a:t>博客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" y="1557527"/>
            <a:ext cx="2743200" cy="27721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1100" y="1900427"/>
            <a:ext cx="2980944" cy="22753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69263" y="4407509"/>
            <a:ext cx="949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2</a:t>
            </a:r>
            <a:r>
              <a:rPr sz="1400" dirty="0">
                <a:latin typeface="Microsoft YaHei"/>
                <a:cs typeface="Microsoft YaHei"/>
              </a:rPr>
              <a:t>选</a:t>
            </a:r>
            <a:r>
              <a:rPr sz="1400" spc="-10" dirty="0">
                <a:latin typeface="Microsoft YaHei"/>
                <a:cs typeface="Microsoft YaHei"/>
              </a:rPr>
              <a:t>1</a:t>
            </a:r>
            <a:r>
              <a:rPr sz="1400" spc="-20" dirty="0">
                <a:latin typeface="Microsoft YaHei"/>
                <a:cs typeface="Microsoft YaHei"/>
              </a:rPr>
              <a:t>选择器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4052" y="4407509"/>
            <a:ext cx="916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逻辑门电路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6" y="915924"/>
            <a:ext cx="2295143" cy="4282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3500" y="886967"/>
            <a:ext cx="2676144" cy="457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2289" y="105003"/>
            <a:ext cx="7346950" cy="108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always</a:t>
            </a:r>
            <a:r>
              <a:rPr sz="1400" spc="-20" dirty="0">
                <a:latin typeface="Microsoft YaHei"/>
                <a:cs typeface="Microsoft YaHei"/>
              </a:rPr>
              <a:t>也可以用于组合逻辑设计。描述组合逻辑时，应在敏感信号列表中列出所有输入信号，</a:t>
            </a:r>
            <a:r>
              <a:rPr sz="1400" spc="-10" dirty="0">
                <a:latin typeface="Microsoft YaHei"/>
                <a:cs typeface="Microsoft YaHei"/>
              </a:rPr>
              <a:t>也可用 </a:t>
            </a:r>
            <a:r>
              <a:rPr sz="1400" dirty="0">
                <a:latin typeface="Microsoft YaHei"/>
                <a:cs typeface="Microsoft YaHei"/>
              </a:rPr>
              <a:t>*</a:t>
            </a:r>
            <a:r>
              <a:rPr sz="1400" spc="-10" dirty="0">
                <a:latin typeface="Microsoft YaHei"/>
                <a:cs typeface="Microsoft YaHei"/>
              </a:rPr>
              <a:t> 代替该过程块中的所有信号，即</a:t>
            </a:r>
            <a:r>
              <a:rPr sz="1400" dirty="0">
                <a:latin typeface="Microsoft YaHei"/>
                <a:cs typeface="Microsoft YaHei"/>
              </a:rPr>
              <a:t>always</a:t>
            </a:r>
            <a:r>
              <a:rPr sz="1400" spc="-45" dirty="0">
                <a:latin typeface="Microsoft YaHei"/>
                <a:cs typeface="Microsoft YaHei"/>
              </a:rPr>
              <a:t> </a:t>
            </a:r>
            <a:r>
              <a:rPr sz="1400" spc="-20" dirty="0">
                <a:latin typeface="Microsoft YaHei"/>
                <a:cs typeface="Microsoft YaHei"/>
              </a:rPr>
              <a:t>@(*)</a:t>
            </a:r>
            <a:endParaRPr sz="1400">
              <a:latin typeface="Microsoft YaHei"/>
              <a:cs typeface="Microsoft YaHei"/>
            </a:endParaRPr>
          </a:p>
          <a:p>
            <a:pPr marR="575310" algn="ctr">
              <a:lnSpc>
                <a:spcPct val="100000"/>
              </a:lnSpc>
              <a:spcBef>
                <a:spcPts val="1650"/>
              </a:spcBef>
            </a:pPr>
            <a:r>
              <a:rPr sz="1400" spc="-10" dirty="0">
                <a:latin typeface="Microsoft YaHei"/>
                <a:cs typeface="Microsoft YaHei"/>
              </a:rPr>
              <a:t>assign</a:t>
            </a:r>
            <a:r>
              <a:rPr sz="1400" spc="-25" dirty="0">
                <a:latin typeface="Microsoft YaHei"/>
                <a:cs typeface="Microsoft YaHei"/>
              </a:rPr>
              <a:t>语句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722623" y="3039872"/>
            <a:ext cx="944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always</a:t>
            </a:r>
            <a:r>
              <a:rPr sz="1400" spc="-25" dirty="0">
                <a:latin typeface="Microsoft YaHei"/>
                <a:cs typeface="Microsoft YaHei"/>
              </a:rPr>
              <a:t>语句</a:t>
            </a:r>
            <a:endParaRPr sz="14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631" y="357307"/>
            <a:ext cx="4048760" cy="98679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10" dirty="0">
                <a:latin typeface="Microsoft YaHei"/>
                <a:cs typeface="Microsoft YaHei"/>
              </a:rPr>
              <a:t>case</a:t>
            </a:r>
            <a:r>
              <a:rPr sz="1400" spc="-20" dirty="0">
                <a:latin typeface="Microsoft YaHei"/>
                <a:cs typeface="Microsoft YaHei"/>
              </a:rPr>
              <a:t>条件语句：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SzPct val="96428"/>
              <a:buChar char="•"/>
              <a:tabLst>
                <a:tab pos="140970" algn="l"/>
              </a:tabLst>
            </a:pPr>
            <a:r>
              <a:rPr sz="1400" dirty="0">
                <a:latin typeface="Microsoft YaHei"/>
                <a:cs typeface="Microsoft YaHei"/>
              </a:rPr>
              <a:t>与</a:t>
            </a:r>
            <a:r>
              <a:rPr sz="1400" spc="-35" dirty="0">
                <a:latin typeface="Microsoft YaHei"/>
                <a:cs typeface="Microsoft YaHei"/>
              </a:rPr>
              <a:t>if-</a:t>
            </a:r>
            <a:r>
              <a:rPr sz="1400" spc="-20" dirty="0">
                <a:latin typeface="Microsoft YaHei"/>
                <a:cs typeface="Microsoft YaHei"/>
              </a:rPr>
              <a:t>else</a:t>
            </a:r>
            <a:r>
              <a:rPr sz="1400" spc="-15" dirty="0">
                <a:latin typeface="Microsoft YaHei"/>
                <a:cs typeface="Microsoft YaHei"/>
              </a:rPr>
              <a:t>语句不同，所有判断分支具有同样优先级</a:t>
            </a:r>
            <a:endParaRPr sz="1400">
              <a:latin typeface="Microsoft YaHei"/>
              <a:cs typeface="Microsoft YaHei"/>
            </a:endParaRPr>
          </a:p>
          <a:p>
            <a:pPr marL="90170" indent="-87630">
              <a:lnSpc>
                <a:spcPct val="100000"/>
              </a:lnSpc>
              <a:spcBef>
                <a:spcPts val="840"/>
              </a:spcBef>
              <a:buSzPct val="96428"/>
              <a:buChar char="•"/>
              <a:tabLst>
                <a:tab pos="90170" algn="l"/>
              </a:tabLst>
            </a:pPr>
            <a:r>
              <a:rPr sz="1400" spc="-20" dirty="0">
                <a:latin typeface="Microsoft YaHei"/>
                <a:cs typeface="Microsoft YaHei"/>
              </a:rPr>
              <a:t>多用于译码器、数据选择器、状态机、指令译码等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55" y="1655064"/>
            <a:ext cx="3247644" cy="20284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2123" y="368808"/>
            <a:ext cx="3962400" cy="38663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7631" y="3738047"/>
            <a:ext cx="3723004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10" dirty="0">
                <a:latin typeface="Microsoft YaHei"/>
                <a:cs typeface="Microsoft YaHei"/>
              </a:rPr>
              <a:t>敏感列表的值等于值1</a:t>
            </a:r>
            <a:r>
              <a:rPr sz="1400" spc="-15" dirty="0">
                <a:latin typeface="Microsoft YaHei"/>
                <a:cs typeface="Microsoft YaHei"/>
              </a:rPr>
              <a:t>时，执行语句</a:t>
            </a:r>
            <a:r>
              <a:rPr sz="1400" spc="-20" dirty="0">
                <a:latin typeface="Microsoft YaHei"/>
                <a:cs typeface="Microsoft YaHei"/>
              </a:rPr>
              <a:t>1</a:t>
            </a:r>
            <a:r>
              <a:rPr sz="1400" spc="-15" dirty="0">
                <a:latin typeface="Microsoft YaHei"/>
                <a:cs typeface="Microsoft YaHei"/>
              </a:rPr>
              <a:t>，等于值</a:t>
            </a:r>
            <a:r>
              <a:rPr sz="1400" spc="-50" dirty="0">
                <a:latin typeface="Microsoft YaHei"/>
                <a:cs typeface="Microsoft YaHei"/>
              </a:rPr>
              <a:t>2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Microsoft YaHei"/>
                <a:cs typeface="Microsoft YaHei"/>
              </a:rPr>
              <a:t>时执行语句</a:t>
            </a:r>
            <a:r>
              <a:rPr sz="1400" spc="-10" dirty="0">
                <a:latin typeface="Microsoft YaHei"/>
                <a:cs typeface="Microsoft YaHei"/>
              </a:rPr>
              <a:t>2，都不符合执行default</a:t>
            </a:r>
            <a:r>
              <a:rPr sz="1400" spc="-35" dirty="0">
                <a:latin typeface="Microsoft YaHei"/>
                <a:cs typeface="Microsoft YaHei"/>
              </a:rPr>
              <a:t>语句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8941" y="2567025"/>
            <a:ext cx="1051560" cy="6667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5" dirty="0">
                <a:latin typeface="Microsoft YaHei"/>
                <a:cs typeface="Microsoft YaHei"/>
              </a:rPr>
              <a:t>时序逻辑</a:t>
            </a:r>
            <a:endParaRPr sz="1400">
              <a:latin typeface="Microsoft YaHei"/>
              <a:cs typeface="Microsoft YaHei"/>
            </a:endParaRPr>
          </a:p>
          <a:p>
            <a:pPr marL="245745" indent="-128270">
              <a:lnSpc>
                <a:spcPct val="100000"/>
              </a:lnSpc>
              <a:spcBef>
                <a:spcPts val="844"/>
              </a:spcBef>
              <a:buChar char="•"/>
              <a:tabLst>
                <a:tab pos="245745" algn="l"/>
              </a:tabLst>
            </a:pPr>
            <a:r>
              <a:rPr sz="1400" dirty="0">
                <a:latin typeface="Microsoft YaHei"/>
                <a:cs typeface="Microsoft YaHei"/>
              </a:rPr>
              <a:t>always</a:t>
            </a:r>
            <a:r>
              <a:rPr sz="1400" spc="-40" dirty="0">
                <a:latin typeface="Microsoft YaHei"/>
                <a:cs typeface="Microsoft YaHei"/>
              </a:rPr>
              <a:t> 块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3995" y="2919983"/>
            <a:ext cx="1589532" cy="2849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0" y="3390900"/>
            <a:ext cx="1818132" cy="676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5771" y="2987039"/>
            <a:ext cx="2371344" cy="6568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1329" y="525907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YaHei"/>
                <a:cs typeface="Microsoft YaHei"/>
              </a:rPr>
              <a:t>总结：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3691" y="423672"/>
            <a:ext cx="6762004" cy="20284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9274" y="2567025"/>
            <a:ext cx="1051560" cy="9867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5" dirty="0">
                <a:latin typeface="Microsoft YaHei"/>
                <a:cs typeface="Microsoft YaHei"/>
              </a:rPr>
              <a:t>组合逻辑</a:t>
            </a:r>
            <a:endParaRPr sz="1400">
              <a:latin typeface="Microsoft YaHei"/>
              <a:cs typeface="Microsoft YaHei"/>
            </a:endParaRPr>
          </a:p>
          <a:p>
            <a:pPr marL="245745" indent="-128270">
              <a:lnSpc>
                <a:spcPct val="100000"/>
              </a:lnSpc>
              <a:spcBef>
                <a:spcPts val="844"/>
              </a:spcBef>
              <a:buChar char="•"/>
              <a:tabLst>
                <a:tab pos="245745" algn="l"/>
              </a:tabLst>
            </a:pPr>
            <a:r>
              <a:rPr sz="1400" spc="-15" dirty="0">
                <a:latin typeface="Microsoft YaHei"/>
                <a:cs typeface="Microsoft YaHei"/>
              </a:rPr>
              <a:t>持续赋值</a:t>
            </a:r>
            <a:endParaRPr sz="1400">
              <a:latin typeface="Microsoft YaHei"/>
              <a:cs typeface="Microsoft YaHei"/>
            </a:endParaRPr>
          </a:p>
          <a:p>
            <a:pPr marL="245745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245745" algn="l"/>
              </a:tabLst>
            </a:pPr>
            <a:r>
              <a:rPr sz="1400" dirty="0">
                <a:latin typeface="Microsoft YaHei"/>
                <a:cs typeface="Microsoft YaHei"/>
              </a:rPr>
              <a:t>always</a:t>
            </a:r>
            <a:r>
              <a:rPr sz="1400" spc="-40" dirty="0">
                <a:latin typeface="Microsoft YaHei"/>
                <a:cs typeface="Microsoft YaHei"/>
              </a:rPr>
              <a:t> 块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586" y="719708"/>
            <a:ext cx="916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标准计数器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3407" y="726948"/>
            <a:ext cx="2848356" cy="9723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700" y="2315336"/>
            <a:ext cx="6951770" cy="14668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645413"/>
            <a:ext cx="1633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带异步复位的计数器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2176" y="620268"/>
            <a:ext cx="3429000" cy="13898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262" y="2380107"/>
            <a:ext cx="6076575" cy="15144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603" y="398145"/>
            <a:ext cx="1631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带同步复位的计数器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867155"/>
            <a:ext cx="2828544" cy="14188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782" y="2657130"/>
            <a:ext cx="7066054" cy="16679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86147" y="1035786"/>
            <a:ext cx="401701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大多数</a:t>
            </a:r>
            <a:r>
              <a:rPr sz="1400" spc="-10" dirty="0">
                <a:latin typeface="Microsoft YaHei"/>
                <a:cs typeface="Microsoft YaHei"/>
              </a:rPr>
              <a:t>FPGA</a:t>
            </a:r>
            <a:r>
              <a:rPr sz="1400" dirty="0">
                <a:latin typeface="Microsoft YaHei"/>
                <a:cs typeface="Microsoft YaHei"/>
              </a:rPr>
              <a:t>内的</a:t>
            </a:r>
            <a:r>
              <a:rPr sz="1400" spc="-20" dirty="0">
                <a:latin typeface="Microsoft YaHei"/>
                <a:cs typeface="Microsoft YaHei"/>
              </a:rPr>
              <a:t>DFF</a:t>
            </a:r>
            <a:r>
              <a:rPr sz="1400" spc="-15" dirty="0">
                <a:latin typeface="Microsoft YaHei"/>
                <a:cs typeface="Microsoft YaHei"/>
              </a:rPr>
              <a:t>都只有异步复位端口，若设计</a:t>
            </a:r>
            <a:r>
              <a:rPr sz="1400" spc="-20" dirty="0">
                <a:latin typeface="Microsoft YaHei"/>
                <a:cs typeface="Microsoft YaHei"/>
              </a:rPr>
              <a:t>中使用同步复位，综合器就会在寄存器的数据输入</a:t>
            </a:r>
            <a:r>
              <a:rPr sz="1400" spc="-15" dirty="0">
                <a:latin typeface="Microsoft YaHei"/>
                <a:cs typeface="Microsoft YaHei"/>
              </a:rPr>
              <a:t>端插入组合逻辑，占用更多的逻辑资源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454" y="588390"/>
            <a:ext cx="1452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计数器的进制控制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8292" y="562355"/>
            <a:ext cx="2828544" cy="14569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373" y="2320352"/>
            <a:ext cx="7067172" cy="18580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5223" y="505206"/>
            <a:ext cx="12052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0-9计数器仿真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1031747"/>
            <a:ext cx="3457955" cy="32095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7864" y="27432"/>
            <a:ext cx="3503676" cy="46664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937" y="105997"/>
            <a:ext cx="2229485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30" dirty="0">
                <a:latin typeface="Microsoft YaHei"/>
                <a:cs typeface="Microsoft YaHei"/>
              </a:rPr>
              <a:t>Verilog</a:t>
            </a:r>
            <a:r>
              <a:rPr sz="1400" spc="-10" dirty="0">
                <a:latin typeface="Microsoft YaHei"/>
                <a:cs typeface="Microsoft YaHei"/>
              </a:rPr>
              <a:t>如何描述时序逻辑？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Microsoft YaHei"/>
                <a:cs typeface="Microsoft YaHei"/>
              </a:rPr>
              <a:t>实现一个</a:t>
            </a:r>
            <a:r>
              <a:rPr sz="1400" spc="-25" dirty="0">
                <a:latin typeface="Microsoft YaHei"/>
                <a:cs typeface="Microsoft YaHei"/>
              </a:rPr>
              <a:t>DFF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" y="958596"/>
            <a:ext cx="2485644" cy="20482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94378" y="1530705"/>
            <a:ext cx="325818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95"/>
              </a:spcBef>
            </a:pPr>
            <a:r>
              <a:rPr sz="1400" dirty="0">
                <a:latin typeface="Microsoft YaHei"/>
                <a:cs typeface="Microsoft YaHei"/>
              </a:rPr>
              <a:t>always</a:t>
            </a:r>
            <a:r>
              <a:rPr sz="1400" spc="-20" dirty="0">
                <a:latin typeface="Microsoft YaHei"/>
                <a:cs typeface="Microsoft YaHei"/>
              </a:rPr>
              <a:t>过程语句带有触发条件，满足条件</a:t>
            </a:r>
            <a:r>
              <a:rPr sz="1400" dirty="0">
                <a:latin typeface="Microsoft YaHei"/>
                <a:cs typeface="Microsoft YaHei"/>
              </a:rPr>
              <a:t>则执行</a:t>
            </a:r>
            <a:r>
              <a:rPr sz="1400" spc="-10" dirty="0">
                <a:latin typeface="Microsoft YaHei"/>
                <a:cs typeface="Microsoft YaHei"/>
              </a:rPr>
              <a:t>begin-</a:t>
            </a:r>
            <a:r>
              <a:rPr sz="1400" spc="-20" dirty="0">
                <a:latin typeface="Microsoft YaHei"/>
                <a:cs typeface="Microsoft YaHei"/>
              </a:rPr>
              <a:t>end</a:t>
            </a:r>
            <a:r>
              <a:rPr sz="1400" spc="-10" dirty="0">
                <a:latin typeface="Microsoft YaHei"/>
                <a:cs typeface="Microsoft YaHei"/>
              </a:rPr>
              <a:t>块中的内容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4378" y="313410"/>
            <a:ext cx="3210560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0" dirty="0">
                <a:latin typeface="Microsoft YaHei"/>
                <a:cs typeface="Microsoft YaHei"/>
              </a:rPr>
              <a:t>过程语句：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dirty="0">
                <a:latin typeface="Microsoft YaHei"/>
                <a:cs typeface="Microsoft YaHei"/>
              </a:rPr>
              <a:t>always</a:t>
            </a:r>
            <a:r>
              <a:rPr sz="1400" spc="-15" dirty="0">
                <a:latin typeface="Microsoft YaHei"/>
                <a:cs typeface="Microsoft YaHei"/>
              </a:rPr>
              <a:t>：可综合，设计和仿真都可使用</a:t>
            </a:r>
            <a:endParaRPr sz="14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10" dirty="0">
                <a:latin typeface="Microsoft YaHei"/>
                <a:cs typeface="Microsoft YaHei"/>
              </a:rPr>
              <a:t>initial</a:t>
            </a:r>
            <a:r>
              <a:rPr sz="1400" spc="-15" dirty="0">
                <a:latin typeface="Microsoft YaHei"/>
                <a:cs typeface="Microsoft YaHei"/>
              </a:rPr>
              <a:t>：不可综合，只能用于仿真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3923" y="2563367"/>
            <a:ext cx="4191000" cy="17800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692" y="3278123"/>
            <a:ext cx="2514242" cy="11334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636" y="438912"/>
            <a:ext cx="8890000" cy="4043679"/>
            <a:chOff x="135636" y="438912"/>
            <a:chExt cx="8890000" cy="40436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36" y="438912"/>
              <a:ext cx="8889492" cy="3378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5020" y="1882140"/>
              <a:ext cx="2904744" cy="25999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956430" y="3913733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查看仿真波形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1123" y="852296"/>
            <a:ext cx="43300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YaHei"/>
                <a:cs typeface="Microsoft YaHei"/>
              </a:rPr>
              <a:t>使用移位寄存器：</a:t>
            </a:r>
            <a:r>
              <a:rPr sz="1400" spc="-10" dirty="0">
                <a:latin typeface="Microsoft YaHei"/>
                <a:cs typeface="Microsoft YaHei"/>
              </a:rPr>
              <a:t>1</a:t>
            </a:r>
            <a:r>
              <a:rPr sz="1400" spc="-15" dirty="0">
                <a:latin typeface="Microsoft YaHei"/>
                <a:cs typeface="Microsoft YaHei"/>
              </a:rPr>
              <a:t>位信号串行输入，</a:t>
            </a:r>
            <a:r>
              <a:rPr sz="1400" spc="-10" dirty="0">
                <a:latin typeface="Microsoft YaHei"/>
                <a:cs typeface="Microsoft YaHei"/>
              </a:rPr>
              <a:t>8</a:t>
            </a:r>
            <a:r>
              <a:rPr sz="1400" spc="-20" dirty="0">
                <a:latin typeface="Microsoft YaHei"/>
                <a:cs typeface="Microsoft YaHei"/>
              </a:rPr>
              <a:t>位信号并行输出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217" y="1645859"/>
            <a:ext cx="5228480" cy="17416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2996" y="865632"/>
            <a:ext cx="3171444" cy="31333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5508" y="166725"/>
            <a:ext cx="4321175" cy="9867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latin typeface="Microsoft YaHei"/>
                <a:cs typeface="Microsoft YaHei"/>
              </a:rPr>
              <a:t>时钟</a:t>
            </a:r>
            <a:r>
              <a:rPr sz="1400" spc="-10" dirty="0">
                <a:latin typeface="Microsoft YaHei"/>
                <a:cs typeface="Microsoft YaHei"/>
              </a:rPr>
              <a:t>N</a:t>
            </a:r>
            <a:r>
              <a:rPr sz="1400" spc="-5" dirty="0">
                <a:latin typeface="Microsoft YaHei"/>
                <a:cs typeface="Microsoft YaHei"/>
              </a:rPr>
              <a:t>分频：由一个频率</a:t>
            </a:r>
            <a:r>
              <a:rPr sz="1400" spc="-20" dirty="0">
                <a:latin typeface="Microsoft YaHei"/>
                <a:cs typeface="Microsoft YaHei"/>
              </a:rPr>
              <a:t>F</a:t>
            </a:r>
            <a:r>
              <a:rPr sz="1400" spc="-10" dirty="0">
                <a:latin typeface="Microsoft YaHei"/>
                <a:cs typeface="Microsoft YaHei"/>
              </a:rPr>
              <a:t>的时钟得到频率为F/N</a:t>
            </a:r>
            <a:r>
              <a:rPr sz="1400" spc="-20" dirty="0">
                <a:latin typeface="Microsoft YaHei"/>
                <a:cs typeface="Microsoft YaHei"/>
              </a:rPr>
              <a:t>的时钟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4"/>
              </a:spcBef>
              <a:buChar char="•"/>
              <a:tabLst>
                <a:tab pos="140970" algn="l"/>
              </a:tabLst>
            </a:pPr>
            <a:r>
              <a:rPr sz="1400" spc="-5" dirty="0">
                <a:latin typeface="Microsoft YaHei"/>
                <a:cs typeface="Microsoft YaHei"/>
              </a:rPr>
              <a:t>偶分频：</a:t>
            </a:r>
            <a:r>
              <a:rPr sz="1400" spc="-10" dirty="0">
                <a:latin typeface="Microsoft YaHei"/>
                <a:cs typeface="Microsoft YaHei"/>
              </a:rPr>
              <a:t>N</a:t>
            </a:r>
            <a:r>
              <a:rPr sz="1400" spc="-20" dirty="0">
                <a:latin typeface="Microsoft YaHei"/>
                <a:cs typeface="Microsoft YaHei"/>
              </a:rPr>
              <a:t>为偶数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5" dirty="0">
                <a:latin typeface="Microsoft YaHei"/>
                <a:cs typeface="Microsoft YaHei"/>
              </a:rPr>
              <a:t>奇分频：</a:t>
            </a:r>
            <a:r>
              <a:rPr sz="1400" spc="-10" dirty="0">
                <a:latin typeface="Microsoft YaHei"/>
                <a:cs typeface="Microsoft YaHei"/>
              </a:rPr>
              <a:t>N</a:t>
            </a:r>
            <a:r>
              <a:rPr sz="1400" spc="-20" dirty="0">
                <a:latin typeface="Microsoft YaHei"/>
                <a:cs typeface="Microsoft YaHei"/>
              </a:rPr>
              <a:t>为奇数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3224" y="4237431"/>
            <a:ext cx="6113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由</a:t>
            </a:r>
            <a:r>
              <a:rPr sz="1400" spc="-10" dirty="0">
                <a:latin typeface="Microsoft YaHei"/>
                <a:cs typeface="Microsoft YaHei"/>
              </a:rPr>
              <a:t>clk</a:t>
            </a:r>
            <a:r>
              <a:rPr sz="1400" spc="-5" dirty="0">
                <a:latin typeface="Microsoft YaHei"/>
                <a:cs typeface="Microsoft YaHei"/>
              </a:rPr>
              <a:t>得到</a:t>
            </a:r>
            <a:r>
              <a:rPr sz="1400" spc="-10" dirty="0">
                <a:latin typeface="Microsoft YaHei"/>
                <a:cs typeface="Microsoft YaHei"/>
              </a:rPr>
              <a:t>6</a:t>
            </a:r>
            <a:r>
              <a:rPr sz="1400" dirty="0">
                <a:latin typeface="Microsoft YaHei"/>
                <a:cs typeface="Microsoft YaHei"/>
              </a:rPr>
              <a:t>分频时钟</a:t>
            </a:r>
            <a:r>
              <a:rPr sz="1400" spc="-10" dirty="0">
                <a:latin typeface="Microsoft YaHei"/>
                <a:cs typeface="Microsoft YaHei"/>
              </a:rPr>
              <a:t>clk_div：clk_div</a:t>
            </a:r>
            <a:r>
              <a:rPr sz="1400" dirty="0">
                <a:latin typeface="Microsoft YaHei"/>
                <a:cs typeface="Microsoft YaHei"/>
              </a:rPr>
              <a:t>的周期是</a:t>
            </a:r>
            <a:r>
              <a:rPr sz="1400" spc="-10" dirty="0">
                <a:latin typeface="Microsoft YaHei"/>
                <a:cs typeface="Microsoft YaHei"/>
              </a:rPr>
              <a:t>clk</a:t>
            </a:r>
            <a:r>
              <a:rPr sz="1400" dirty="0">
                <a:latin typeface="Microsoft YaHei"/>
                <a:cs typeface="Microsoft YaHei"/>
              </a:rPr>
              <a:t>的</a:t>
            </a:r>
            <a:r>
              <a:rPr sz="1400" spc="-25" dirty="0">
                <a:latin typeface="Microsoft YaHei"/>
                <a:cs typeface="Microsoft YaHei"/>
              </a:rPr>
              <a:t>6</a:t>
            </a:r>
            <a:r>
              <a:rPr sz="1400" spc="-15" dirty="0">
                <a:latin typeface="Microsoft YaHei"/>
                <a:cs typeface="Microsoft YaHei"/>
              </a:rPr>
              <a:t>倍，使用计数器实现分频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751" y="1444752"/>
            <a:ext cx="3895344" cy="26959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0" name="文本框 9"/>
          <p:cNvSpPr txBox="1"/>
          <p:nvPr/>
        </p:nvSpPr>
        <p:spPr>
          <a:xfrm>
            <a:off x="533400" y="28575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仿真阻塞赋值与非阻塞赋值，查看有什么区别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检测</a:t>
            </a:r>
            <a:r>
              <a:rPr lang="en-US" altLang="zh-CN" dirty="0" smtClean="0"/>
              <a:t>1bit</a:t>
            </a:r>
            <a:r>
              <a:rPr lang="zh-CN" altLang="en-US" dirty="0" smtClean="0"/>
              <a:t>输入信号从</a:t>
            </a:r>
            <a:r>
              <a:rPr lang="en-US" altLang="zh-CN" dirty="0" smtClean="0"/>
              <a:t>0-&gt;1</a:t>
            </a:r>
            <a:r>
              <a:rPr lang="zh-CN" altLang="en-US" dirty="0" smtClean="0"/>
              <a:t>的跳变，每当输入信号发生这种变化时，输出一个持续一个时钟周期的高电平，如下图所示。写代码实现这一功能，并得到仿真波形。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48" y="2419328"/>
            <a:ext cx="5753903" cy="304843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01" y="2724171"/>
            <a:ext cx="5734850" cy="600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6339" y="199491"/>
            <a:ext cx="2832735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40970" indent="-128270">
              <a:lnSpc>
                <a:spcPct val="100000"/>
              </a:lnSpc>
              <a:spcBef>
                <a:spcPts val="9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敏感信号分为电平敏感和边沿敏感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有多个敏感信号，用 </a:t>
            </a:r>
            <a:r>
              <a:rPr sz="1400" dirty="0">
                <a:latin typeface="Microsoft YaHei"/>
                <a:cs typeface="Microsoft YaHei"/>
              </a:rPr>
              <a:t>or</a:t>
            </a:r>
            <a:r>
              <a:rPr sz="1400" spc="-20" dirty="0">
                <a:latin typeface="Microsoft YaHei"/>
                <a:cs typeface="Microsoft YaHei"/>
              </a:rPr>
              <a:t> 或 ，连接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304" y="1182624"/>
            <a:ext cx="5999988" cy="10850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0304" y="2546604"/>
            <a:ext cx="5974080" cy="17343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050" y="708507"/>
            <a:ext cx="6389370" cy="32264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0" dirty="0">
                <a:latin typeface="Microsoft YaHei"/>
                <a:cs typeface="Microsoft YaHei"/>
              </a:rPr>
              <a:t>注意事项：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30" dirty="0">
                <a:latin typeface="Microsoft YaHei"/>
                <a:cs typeface="Microsoft YaHei"/>
              </a:rPr>
              <a:t>Verilog</a:t>
            </a:r>
            <a:r>
              <a:rPr sz="1400" dirty="0">
                <a:latin typeface="Microsoft YaHei"/>
                <a:cs typeface="Microsoft YaHei"/>
              </a:rPr>
              <a:t>和</a:t>
            </a:r>
            <a:r>
              <a:rPr sz="1400" spc="-10" dirty="0">
                <a:latin typeface="Microsoft YaHei"/>
                <a:cs typeface="Microsoft YaHei"/>
              </a:rPr>
              <a:t>C</a:t>
            </a:r>
            <a:r>
              <a:rPr sz="1400" spc="-15" dirty="0">
                <a:latin typeface="Microsoft YaHei"/>
                <a:cs typeface="Microsoft YaHei"/>
              </a:rPr>
              <a:t>语言不同，其代码并行执行，例如不同的</a:t>
            </a:r>
            <a:r>
              <a:rPr sz="1400" spc="-10" dirty="0">
                <a:latin typeface="Microsoft YaHei"/>
                <a:cs typeface="Microsoft YaHei"/>
              </a:rPr>
              <a:t>always</a:t>
            </a:r>
            <a:r>
              <a:rPr sz="1400" spc="-20" dirty="0">
                <a:latin typeface="Microsoft YaHei"/>
                <a:cs typeface="Microsoft YaHei"/>
              </a:rPr>
              <a:t>语句之间并行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always</a:t>
            </a:r>
            <a:r>
              <a:rPr sz="1400" dirty="0">
                <a:latin typeface="Microsoft YaHei"/>
                <a:cs typeface="Microsoft YaHei"/>
              </a:rPr>
              <a:t>中只能对</a:t>
            </a:r>
            <a:r>
              <a:rPr sz="1400" spc="-25" dirty="0">
                <a:latin typeface="Microsoft YaHei"/>
                <a:cs typeface="Microsoft YaHei"/>
              </a:rPr>
              <a:t>reg</a:t>
            </a:r>
            <a:r>
              <a:rPr sz="1400" spc="-15" dirty="0">
                <a:latin typeface="Microsoft YaHei"/>
                <a:cs typeface="Microsoft YaHei"/>
              </a:rPr>
              <a:t>类型赋值</a:t>
            </a:r>
            <a:endParaRPr sz="14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15" dirty="0">
                <a:latin typeface="Microsoft YaHei"/>
                <a:cs typeface="Microsoft YaHei"/>
              </a:rPr>
              <a:t>只有一条语句时，可以不用</a:t>
            </a:r>
            <a:r>
              <a:rPr sz="1400" spc="-10" dirty="0">
                <a:latin typeface="Microsoft YaHei"/>
                <a:cs typeface="Microsoft YaHei"/>
              </a:rPr>
              <a:t>begin-end</a:t>
            </a:r>
            <a:r>
              <a:rPr sz="1400" spc="-30" dirty="0">
                <a:latin typeface="Microsoft YaHei"/>
                <a:cs typeface="Microsoft YaHei"/>
              </a:rPr>
              <a:t>包裹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begin-</a:t>
            </a:r>
            <a:r>
              <a:rPr sz="1400" spc="-20" dirty="0">
                <a:latin typeface="Microsoft YaHei"/>
                <a:cs typeface="Microsoft YaHei"/>
              </a:rPr>
              <a:t>end</a:t>
            </a:r>
            <a:r>
              <a:rPr sz="1400" spc="-10" dirty="0">
                <a:latin typeface="Microsoft YaHei"/>
                <a:cs typeface="Microsoft YaHei"/>
              </a:rPr>
              <a:t>块内的语句顺序执行</a:t>
            </a:r>
            <a:endParaRPr sz="14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780"/>
              </a:spcBef>
              <a:buFont typeface="Microsoft YaHei"/>
              <a:buChar char="•"/>
            </a:pP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Microsoft YaHei"/>
                <a:cs typeface="Microsoft YaHei"/>
              </a:rPr>
              <a:t>过程赋值语句，多用于对</a:t>
            </a:r>
            <a:r>
              <a:rPr sz="1400" spc="-25" dirty="0">
                <a:latin typeface="Microsoft YaHei"/>
                <a:cs typeface="Microsoft YaHei"/>
              </a:rPr>
              <a:t>reg赋值：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20" dirty="0">
                <a:latin typeface="Microsoft YaHei"/>
                <a:cs typeface="Microsoft YaHei"/>
              </a:rPr>
              <a:t>&lt;= 非阻塞赋值，在整个过程块结束时才完成语句赋值</a:t>
            </a:r>
            <a:endParaRPr sz="1400">
              <a:latin typeface="Microsoft YaHei"/>
              <a:cs typeface="Microsoft YaHei"/>
            </a:endParaRPr>
          </a:p>
          <a:p>
            <a:pPr marL="12700" marR="5080">
              <a:lnSpc>
                <a:spcPct val="150000"/>
              </a:lnSpc>
            </a:pPr>
            <a:r>
              <a:rPr sz="1400" spc="-20" dirty="0">
                <a:latin typeface="Microsoft YaHei"/>
                <a:cs typeface="Microsoft YaHei"/>
              </a:rPr>
              <a:t>• = 阻塞赋值，在该语句结束时就立刻完成赋值，前面的语句没完成，后面的语句被阻塞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363" y="489204"/>
            <a:ext cx="3486912" cy="15148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2040" y="489204"/>
            <a:ext cx="3447288" cy="14767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502" y="2394526"/>
            <a:ext cx="3115014" cy="10375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1186" y="2425050"/>
            <a:ext cx="3047662" cy="9605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07794" y="3528822"/>
            <a:ext cx="916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YaHei"/>
                <a:cs typeface="Microsoft YaHei"/>
              </a:rPr>
              <a:t>非阻塞赋值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6243573" y="3473958"/>
            <a:ext cx="740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Microsoft YaHei"/>
                <a:cs typeface="Microsoft YaHei"/>
              </a:rPr>
              <a:t>阻塞赋值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6866" y="4135323"/>
            <a:ext cx="43408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YaHei"/>
                <a:cs typeface="Microsoft YaHei"/>
              </a:rPr>
              <a:t>除了使用case</a:t>
            </a:r>
            <a:r>
              <a:rPr sz="1400" spc="-15" dirty="0">
                <a:latin typeface="Microsoft YaHei"/>
                <a:cs typeface="Microsoft YaHei"/>
              </a:rPr>
              <a:t>语句时，通常不会使用</a:t>
            </a:r>
            <a:r>
              <a:rPr sz="1400" spc="-10" dirty="0">
                <a:latin typeface="Microsoft YaHei"/>
                <a:cs typeface="Microsoft YaHei"/>
              </a:rPr>
              <a:t>always</a:t>
            </a:r>
            <a:r>
              <a:rPr sz="1400" spc="-25" dirty="0">
                <a:latin typeface="Microsoft YaHei"/>
                <a:cs typeface="Microsoft YaHei"/>
              </a:rPr>
              <a:t>写组合逻辑</a:t>
            </a:r>
            <a:endParaRPr sz="14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8848" y="2976499"/>
            <a:ext cx="19869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YaHei"/>
                <a:cs typeface="Microsoft YaHei"/>
              </a:rPr>
              <a:t>综合之后对应的电路相同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616" y="3404615"/>
            <a:ext cx="1418844" cy="8686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6744" y="3410711"/>
            <a:ext cx="1424939" cy="8625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3404615"/>
            <a:ext cx="1434084" cy="8686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536" y="650748"/>
            <a:ext cx="2295144" cy="1447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0232" y="650748"/>
            <a:ext cx="2304288" cy="1447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67271" y="295656"/>
            <a:ext cx="2266187" cy="242925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5702" y="674300"/>
            <a:ext cx="2252345" cy="98679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35" dirty="0">
                <a:latin typeface="Microsoft YaHei"/>
                <a:cs typeface="Microsoft YaHei"/>
              </a:rPr>
              <a:t>if-</a:t>
            </a:r>
            <a:r>
              <a:rPr sz="1400" spc="-20" dirty="0">
                <a:latin typeface="Microsoft YaHei"/>
                <a:cs typeface="Microsoft YaHei"/>
              </a:rPr>
              <a:t>else条件语句：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dirty="0">
                <a:latin typeface="Microsoft YaHei"/>
                <a:cs typeface="Microsoft YaHei"/>
              </a:rPr>
              <a:t>只能用在</a:t>
            </a:r>
            <a:r>
              <a:rPr sz="1400" spc="-10" dirty="0">
                <a:latin typeface="Microsoft YaHei"/>
                <a:cs typeface="Microsoft YaHei"/>
              </a:rPr>
              <a:t>initial</a:t>
            </a:r>
            <a:r>
              <a:rPr sz="1400" dirty="0">
                <a:latin typeface="Microsoft YaHei"/>
                <a:cs typeface="Microsoft YaHei"/>
              </a:rPr>
              <a:t>和always</a:t>
            </a:r>
            <a:r>
              <a:rPr sz="1400" spc="-50" dirty="0">
                <a:latin typeface="Microsoft YaHei"/>
                <a:cs typeface="Microsoft YaHei"/>
              </a:rPr>
              <a:t>中</a:t>
            </a:r>
            <a:endParaRPr sz="1400">
              <a:latin typeface="Microsoft YaHei"/>
              <a:cs typeface="Microsoft YaHei"/>
            </a:endParaRPr>
          </a:p>
          <a:p>
            <a:pPr marL="140970" indent="-128270">
              <a:lnSpc>
                <a:spcPct val="100000"/>
              </a:lnSpc>
              <a:spcBef>
                <a:spcPts val="840"/>
              </a:spcBef>
              <a:buChar char="•"/>
              <a:tabLst>
                <a:tab pos="140970" algn="l"/>
              </a:tabLst>
            </a:pPr>
            <a:r>
              <a:rPr sz="1400" spc="-10" dirty="0">
                <a:latin typeface="Microsoft YaHei"/>
                <a:cs typeface="Microsoft YaHei"/>
              </a:rPr>
              <a:t>具有优先级顺序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1911095"/>
            <a:ext cx="5205984" cy="21671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1535" y="411480"/>
            <a:ext cx="3200400" cy="2362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7647" y="2951240"/>
            <a:ext cx="2809506" cy="14100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339" y="1612391"/>
            <a:ext cx="6655308" cy="10911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339" y="2784348"/>
            <a:ext cx="6720840" cy="16322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7939" y="135737"/>
            <a:ext cx="6029960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5" dirty="0">
                <a:latin typeface="Microsoft YaHei"/>
                <a:cs typeface="Microsoft YaHei"/>
              </a:rPr>
              <a:t>复位可使电路进入初始状态或已知状态</a:t>
            </a:r>
            <a:endParaRPr sz="1400">
              <a:latin typeface="Microsoft YaHei"/>
              <a:cs typeface="Microsoft YaHei"/>
            </a:endParaRPr>
          </a:p>
          <a:p>
            <a:pPr marL="12700" marR="6350" indent="128270">
              <a:lnSpc>
                <a:spcPct val="150000"/>
              </a:lnSpc>
              <a:buChar char="•"/>
              <a:tabLst>
                <a:tab pos="140970" algn="l"/>
              </a:tabLst>
            </a:pPr>
            <a:r>
              <a:rPr sz="1400" spc="-20" dirty="0">
                <a:latin typeface="Microsoft YaHei"/>
                <a:cs typeface="Microsoft YaHei"/>
              </a:rPr>
              <a:t>同步复位：复位信号变化时，不立即生效，只在时钟沿采样到变化的复位信</a:t>
            </a:r>
            <a:r>
              <a:rPr sz="1400" spc="-5" dirty="0">
                <a:latin typeface="Microsoft YaHei"/>
                <a:cs typeface="Microsoft YaHei"/>
              </a:rPr>
              <a:t>号后，才对寄存器复位</a:t>
            </a:r>
            <a:endParaRPr sz="1400">
              <a:latin typeface="Microsoft YaHei"/>
              <a:cs typeface="Microsoft YaHei"/>
            </a:endParaRPr>
          </a:p>
          <a:p>
            <a:pPr marL="141605" indent="-128905">
              <a:lnSpc>
                <a:spcPct val="100000"/>
              </a:lnSpc>
              <a:spcBef>
                <a:spcPts val="840"/>
              </a:spcBef>
              <a:buChar char="•"/>
              <a:tabLst>
                <a:tab pos="141605" algn="l"/>
              </a:tabLst>
            </a:pPr>
            <a:r>
              <a:rPr sz="1400" spc="-20" dirty="0">
                <a:latin typeface="Microsoft YaHei"/>
                <a:cs typeface="Microsoft YaHei"/>
              </a:rPr>
              <a:t>异步复位：不用等待时钟沿，当复位信号有效沿到达时，立即对寄存器复位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781" y="1901337"/>
            <a:ext cx="1786743" cy="13843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69260" y="1324482"/>
            <a:ext cx="300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YaHei"/>
                <a:cs typeface="Microsoft YaHei"/>
              </a:rPr>
              <a:t>一个异步复位的DFF</a:t>
            </a:r>
            <a:r>
              <a:rPr sz="1400" spc="-5" dirty="0">
                <a:latin typeface="Microsoft YaHei"/>
                <a:cs typeface="Microsoft YaHei"/>
              </a:rPr>
              <a:t>， </a:t>
            </a:r>
            <a:r>
              <a:rPr sz="1400" spc="-10" dirty="0">
                <a:latin typeface="Microsoft YaHei"/>
                <a:cs typeface="Microsoft YaHei"/>
              </a:rPr>
              <a:t>rst_n=0</a:t>
            </a:r>
            <a:r>
              <a:rPr sz="1400" spc="-20" dirty="0">
                <a:latin typeface="Microsoft YaHei"/>
                <a:cs typeface="Microsoft YaHei"/>
              </a:rPr>
              <a:t>时复位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8015" y="1927860"/>
            <a:ext cx="3599688" cy="14660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474</Words>
  <Application>Microsoft Office PowerPoint</Application>
  <PresentationFormat>全屏显示(16:9)</PresentationFormat>
  <Paragraphs>91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Arimo</vt:lpstr>
      <vt:lpstr>阿里巴巴普惠体 Heavy</vt:lpstr>
      <vt:lpstr>等线</vt:lpstr>
      <vt:lpstr>等线 Light</vt:lpstr>
      <vt:lpstr>楷体</vt:lpstr>
      <vt:lpstr>Microsoft YaHei</vt:lpstr>
      <vt:lpstr>Arial</vt:lpstr>
      <vt:lpstr>Calibri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X射线偏振探测</dc:title>
  <dc:creator>FHB</dc:creator>
  <cp:lastModifiedBy>Administrator</cp:lastModifiedBy>
  <cp:revision>5</cp:revision>
  <dcterms:created xsi:type="dcterms:W3CDTF">2025-01-12T03:04:04Z</dcterms:created>
  <dcterms:modified xsi:type="dcterms:W3CDTF">2025-01-12T03:44:29Z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2025-01-12T00:00:00Z</vt:filetime>
  </property>
  <property fmtid="{D5CDD505-2E9C-101B-9397-08002B2CF9AE}" pid="5" name="Producer">
    <vt:lpwstr>Microsoft® PowerPoint® 2016</vt:lpwstr>
  </property>
</Properties>
</file>